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17" r:id="rId2"/>
    <p:sldMasterId id="2147483729" r:id="rId3"/>
  </p:sldMasterIdLst>
  <p:notesMasterIdLst>
    <p:notesMasterId r:id="rId29"/>
  </p:notesMasterIdLst>
  <p:sldIdLst>
    <p:sldId id="257" r:id="rId4"/>
    <p:sldId id="274" r:id="rId5"/>
    <p:sldId id="275" r:id="rId6"/>
    <p:sldId id="298" r:id="rId7"/>
    <p:sldId id="296" r:id="rId8"/>
    <p:sldId id="299" r:id="rId9"/>
    <p:sldId id="308" r:id="rId10"/>
    <p:sldId id="297" r:id="rId11"/>
    <p:sldId id="294" r:id="rId12"/>
    <p:sldId id="310" r:id="rId13"/>
    <p:sldId id="303" r:id="rId14"/>
    <p:sldId id="312" r:id="rId15"/>
    <p:sldId id="313" r:id="rId16"/>
    <p:sldId id="314" r:id="rId17"/>
    <p:sldId id="315" r:id="rId18"/>
    <p:sldId id="316" r:id="rId19"/>
    <p:sldId id="317" r:id="rId20"/>
    <p:sldId id="306" r:id="rId21"/>
    <p:sldId id="319" r:id="rId22"/>
    <p:sldId id="320" r:id="rId23"/>
    <p:sldId id="321" r:id="rId24"/>
    <p:sldId id="304" r:id="rId25"/>
    <p:sldId id="305" r:id="rId26"/>
    <p:sldId id="311" r:id="rId27"/>
    <p:sldId id="323" r:id="rId28"/>
  </p:sldIdLst>
  <p:sldSz cx="9144000" cy="6858000" type="screen4x3"/>
  <p:notesSz cx="6810375" cy="99425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479D"/>
    <a:srgbClr val="D9A5DD"/>
    <a:srgbClr val="800080"/>
    <a:srgbClr val="20D0C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435" autoAdjust="0"/>
    <p:restoredTop sz="86482" autoAdjust="0"/>
  </p:normalViewPr>
  <p:slideViewPr>
    <p:cSldViewPr>
      <p:cViewPr>
        <p:scale>
          <a:sx n="104" d="100"/>
          <a:sy n="104" d="100"/>
        </p:scale>
        <p:origin x="-1398" y="-5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45" d="100"/>
          <a:sy n="45" d="100"/>
        </p:scale>
        <p:origin x="-2736" y="-91"/>
      </p:cViewPr>
      <p:guideLst>
        <p:guide orient="horz" pos="3131"/>
        <p:guide pos="2145"/>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1163" cy="49712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7636" y="0"/>
            <a:ext cx="2951163" cy="497126"/>
          </a:xfrm>
          <a:prstGeom prst="rect">
            <a:avLst/>
          </a:prstGeom>
        </p:spPr>
        <p:txBody>
          <a:bodyPr vert="horz" lIns="91440" tIns="45720" rIns="91440" bIns="45720" rtlCol="0"/>
          <a:lstStyle>
            <a:lvl1pPr algn="r">
              <a:defRPr sz="1200"/>
            </a:lvl1pPr>
          </a:lstStyle>
          <a:p>
            <a:fld id="{4777AE27-F17E-42D2-93F0-174FB9797AB5}" type="datetimeFigureOut">
              <a:rPr lang="en-GB" smtClean="0"/>
              <a:t>24/04/2015</a:t>
            </a:fld>
            <a:endParaRPr lang="en-GB"/>
          </a:p>
        </p:txBody>
      </p:sp>
      <p:sp>
        <p:nvSpPr>
          <p:cNvPr id="4" name="Slide Image Placeholder 3"/>
          <p:cNvSpPr>
            <a:spLocks noGrp="1" noRot="1" noChangeAspect="1"/>
          </p:cNvSpPr>
          <p:nvPr>
            <p:ph type="sldImg" idx="2"/>
          </p:nvPr>
        </p:nvSpPr>
        <p:spPr>
          <a:xfrm>
            <a:off x="920750" y="746125"/>
            <a:ext cx="4968875" cy="372745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1038" y="4722694"/>
            <a:ext cx="5448300" cy="4474131"/>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43662"/>
            <a:ext cx="2951163" cy="497126"/>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7636" y="9443662"/>
            <a:ext cx="2951163" cy="497126"/>
          </a:xfrm>
          <a:prstGeom prst="rect">
            <a:avLst/>
          </a:prstGeom>
        </p:spPr>
        <p:txBody>
          <a:bodyPr vert="horz" lIns="91440" tIns="45720" rIns="91440" bIns="45720" rtlCol="0" anchor="b"/>
          <a:lstStyle>
            <a:lvl1pPr algn="r">
              <a:defRPr sz="1200"/>
            </a:lvl1pPr>
          </a:lstStyle>
          <a:p>
            <a:fld id="{9A8F79CF-ADDC-47DC-B66F-58BF9B06A0EE}" type="slidenum">
              <a:rPr lang="en-GB" smtClean="0"/>
              <a:t>‹#›</a:t>
            </a:fld>
            <a:endParaRPr lang="en-GB"/>
          </a:p>
        </p:txBody>
      </p:sp>
    </p:spTree>
    <p:extLst>
      <p:ext uri="{BB962C8B-B14F-4D97-AF65-F5344CB8AC3E}">
        <p14:creationId xmlns:p14="http://schemas.microsoft.com/office/powerpoint/2010/main" val="32767603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9A8F79CF-ADDC-47DC-B66F-58BF9B06A0EE}" type="slidenum">
              <a:rPr lang="en-GB" smtClean="0"/>
              <a:t>1</a:t>
            </a:fld>
            <a:endParaRPr lang="en-GB"/>
          </a:p>
        </p:txBody>
      </p:sp>
    </p:spTree>
    <p:extLst>
      <p:ext uri="{BB962C8B-B14F-4D97-AF65-F5344CB8AC3E}">
        <p14:creationId xmlns:p14="http://schemas.microsoft.com/office/powerpoint/2010/main" val="24431023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eaLnBrk="1" fontAlgn="auto" hangingPunct="1">
              <a:lnSpc>
                <a:spcPct val="90000"/>
              </a:lnSpc>
              <a:spcBef>
                <a:spcPts val="0"/>
              </a:spcBef>
              <a:spcAft>
                <a:spcPts val="0"/>
              </a:spcAft>
              <a:defRPr/>
            </a:pPr>
            <a:r>
              <a:rPr lang="en-GB" altLang="en-US" kern="0" dirty="0" smtClean="0"/>
              <a:t>Things have changed in a positive way….. People are living longer, expectations are growing, practice has evolved – current system not fit for purpose</a:t>
            </a:r>
          </a:p>
          <a:p>
            <a:pPr eaLnBrk="1" fontAlgn="auto" hangingPunct="1">
              <a:lnSpc>
                <a:spcPct val="90000"/>
              </a:lnSpc>
              <a:spcBef>
                <a:spcPts val="0"/>
              </a:spcBef>
              <a:spcAft>
                <a:spcPts val="0"/>
              </a:spcAft>
              <a:defRPr/>
            </a:pPr>
            <a:endParaRPr lang="en-GB" altLang="en-US" kern="0" dirty="0"/>
          </a:p>
          <a:p>
            <a:pPr eaLnBrk="1" fontAlgn="auto" hangingPunct="1">
              <a:lnSpc>
                <a:spcPct val="90000"/>
              </a:lnSpc>
              <a:spcBef>
                <a:spcPts val="0"/>
              </a:spcBef>
              <a:spcAft>
                <a:spcPts val="0"/>
              </a:spcAft>
              <a:defRPr/>
            </a:pPr>
            <a:r>
              <a:rPr lang="en-GB" altLang="en-US" kern="0" dirty="0" smtClean="0"/>
              <a:t>Legal framework is based on legislation of the National Assistance Act where institutional care was considered best.  PRESS</a:t>
            </a:r>
          </a:p>
          <a:p>
            <a:pPr>
              <a:lnSpc>
                <a:spcPct val="90000"/>
              </a:lnSpc>
              <a:defRPr/>
            </a:pPr>
            <a:r>
              <a:rPr lang="en-GB" altLang="en-US" kern="0" dirty="0" smtClean="0"/>
              <a:t>Its out of date - built </a:t>
            </a:r>
            <a:r>
              <a:rPr lang="en-GB" altLang="en-US" kern="0" dirty="0"/>
              <a:t>over 60 years with around 30 </a:t>
            </a:r>
            <a:r>
              <a:rPr lang="en-GB" altLang="en-US" kern="0" dirty="0" smtClean="0"/>
              <a:t>acts piece by piece  with no consolidation so its complex. Disempowering  and inconsistent. PRESS</a:t>
            </a:r>
          </a:p>
          <a:p>
            <a:pPr>
              <a:lnSpc>
                <a:spcPct val="90000"/>
              </a:lnSpc>
              <a:defRPr/>
            </a:pPr>
            <a:endParaRPr lang="en-GB" altLang="en-US" kern="0" dirty="0"/>
          </a:p>
          <a:p>
            <a:pPr>
              <a:lnSpc>
                <a:spcPct val="90000"/>
              </a:lnSpc>
              <a:defRPr/>
            </a:pPr>
            <a:endParaRPr lang="en-GB" altLang="en-US" kern="0" dirty="0" smtClean="0"/>
          </a:p>
          <a:p>
            <a:pPr>
              <a:lnSpc>
                <a:spcPct val="90000"/>
              </a:lnSpc>
              <a:defRPr/>
            </a:pPr>
            <a:r>
              <a:rPr lang="en-GB" altLang="en-US" kern="0" dirty="0" smtClean="0"/>
              <a:t>ASC practice has evolved based on learning  gained from people using service. Focus has shifted to embrace what is important to the person, their carers. Learned from the power of direct payments. The Act seeks to embed these in the system. PRESS</a:t>
            </a:r>
          </a:p>
          <a:p>
            <a:pPr>
              <a:lnSpc>
                <a:spcPct val="90000"/>
              </a:lnSpc>
              <a:defRPr/>
            </a:pPr>
            <a:endParaRPr lang="en-GB" altLang="en-US" kern="0" dirty="0"/>
          </a:p>
          <a:p>
            <a:pPr>
              <a:lnSpc>
                <a:spcPct val="90000"/>
              </a:lnSpc>
              <a:defRPr/>
            </a:pPr>
            <a:r>
              <a:rPr lang="en-GB" altLang="en-US" kern="0" dirty="0" smtClean="0"/>
              <a:t>So here we are with a system that has evolved but based on outdated legislation that needs to be fit for purpose: PRESS each one</a:t>
            </a:r>
          </a:p>
          <a:p>
            <a:pPr>
              <a:lnSpc>
                <a:spcPct val="90000"/>
              </a:lnSpc>
              <a:defRPr/>
            </a:pPr>
            <a:endParaRPr lang="en-GB" altLang="en-US" kern="0" dirty="0"/>
          </a:p>
          <a:p>
            <a:pPr>
              <a:lnSpc>
                <a:spcPct val="90000"/>
              </a:lnSpc>
              <a:defRPr/>
            </a:pPr>
            <a:endParaRPr lang="en-GB" altLang="en-US" kern="0" dirty="0" smtClean="0"/>
          </a:p>
          <a:p>
            <a:pPr eaLnBrk="1" fontAlgn="auto" hangingPunct="1">
              <a:spcBef>
                <a:spcPts val="0"/>
              </a:spcBef>
              <a:spcAft>
                <a:spcPts val="0"/>
              </a:spcAft>
              <a:defRPr/>
            </a:pPr>
            <a:endParaRPr lang="en-GB" dirty="0" smtClean="0"/>
          </a:p>
        </p:txBody>
      </p:sp>
      <p:sp>
        <p:nvSpPr>
          <p:cNvPr id="143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fld id="{C75E37A4-67E3-49B8-B0C6-B41317C79DCF}" type="slidenum">
              <a:rPr lang="en-GB" altLang="en-US" smtClean="0"/>
              <a:pPr eaLnBrk="1" hangingPunct="1"/>
              <a:t>2</a:t>
            </a:fld>
            <a:endParaRPr lang="en-GB"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smtClean="0"/>
              <a:t>Two year ambitious </a:t>
            </a:r>
            <a:r>
              <a:rPr lang="en-US" altLang="en-US" dirty="0" err="1" smtClean="0"/>
              <a:t>programme</a:t>
            </a:r>
            <a:r>
              <a:rPr lang="en-US" altLang="en-US" dirty="0" smtClean="0"/>
              <a:t>  set nationally to address the issues I have mentioned: PRESS x 2</a:t>
            </a:r>
          </a:p>
          <a:p>
            <a:pPr eaLnBrk="1" hangingPunct="1">
              <a:spcBef>
                <a:spcPct val="0"/>
              </a:spcBef>
            </a:pPr>
            <a:endParaRPr lang="en-US" altLang="en-US" dirty="0"/>
          </a:p>
          <a:p>
            <a:pPr eaLnBrk="1" hangingPunct="1">
              <a:spcBef>
                <a:spcPct val="0"/>
              </a:spcBef>
            </a:pPr>
            <a:r>
              <a:rPr lang="en-US" altLang="en-US" dirty="0" smtClean="0"/>
              <a:t>Focusses on the person and builds services around them PRESS</a:t>
            </a:r>
          </a:p>
          <a:p>
            <a:pPr eaLnBrk="1" hangingPunct="1">
              <a:spcBef>
                <a:spcPct val="0"/>
              </a:spcBef>
            </a:pPr>
            <a:endParaRPr lang="en-US" altLang="en-US" dirty="0"/>
          </a:p>
          <a:p>
            <a:pPr eaLnBrk="1" hangingPunct="1">
              <a:spcBef>
                <a:spcPct val="0"/>
              </a:spcBef>
            </a:pPr>
            <a:r>
              <a:rPr lang="en-US" altLang="en-US" dirty="0" smtClean="0"/>
              <a:t>It clarifies the law PRESS</a:t>
            </a:r>
          </a:p>
          <a:p>
            <a:pPr eaLnBrk="1" hangingPunct="1">
              <a:spcBef>
                <a:spcPct val="0"/>
              </a:spcBef>
            </a:pPr>
            <a:endParaRPr lang="en-US" altLang="en-US" dirty="0"/>
          </a:p>
          <a:p>
            <a:pPr eaLnBrk="1" hangingPunct="1">
              <a:spcBef>
                <a:spcPct val="0"/>
              </a:spcBef>
            </a:pPr>
            <a:r>
              <a:rPr lang="en-US" altLang="en-US" dirty="0" smtClean="0"/>
              <a:t>It seeks to address the issues of a sustainable system with a focus on funding social care to make it affordable and fair</a:t>
            </a:r>
          </a:p>
          <a:p>
            <a:pPr eaLnBrk="1" hangingPunct="1">
              <a:spcBef>
                <a:spcPct val="0"/>
              </a:spcBef>
            </a:pPr>
            <a:endParaRPr lang="en-US" altLang="en-US" dirty="0"/>
          </a:p>
          <a:p>
            <a:pPr eaLnBrk="1" hangingPunct="1">
              <a:spcBef>
                <a:spcPct val="0"/>
              </a:spcBef>
            </a:pPr>
            <a:endParaRPr lang="en-US" altLang="en-US" dirty="0" smtClean="0"/>
          </a:p>
        </p:txBody>
      </p:sp>
      <p:sp>
        <p:nvSpPr>
          <p:cNvPr id="153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fld id="{17F24DA9-CD35-46FB-83FA-265AF1F04D48}" type="slidenum">
              <a:rPr lang="en-GB" altLang="en-US" smtClean="0"/>
              <a:pPr eaLnBrk="1" hangingPunct="1"/>
              <a:t>3</a:t>
            </a:fld>
            <a:endParaRPr lang="en-GB"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xfrm>
            <a:off x="884238" y="795338"/>
            <a:ext cx="4968875" cy="3727450"/>
          </a:xfrm>
          <a:ln/>
        </p:spPr>
      </p:sp>
      <p:sp>
        <p:nvSpPr>
          <p:cNvPr id="317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b="1" dirty="0"/>
              <a:t>“I am supported to maintain my independence for as long as possible”</a:t>
            </a:r>
          </a:p>
          <a:p>
            <a:pPr lvl="0"/>
            <a:r>
              <a:rPr lang="en-GB" dirty="0" smtClean="0"/>
              <a:t>Prevention in the widest sense of services available and information and advise on maintaining your own wellbeing/ Integration </a:t>
            </a:r>
            <a:r>
              <a:rPr lang="en-GB" dirty="0"/>
              <a:t>and co-operation with partners</a:t>
            </a:r>
          </a:p>
          <a:p>
            <a:r>
              <a:rPr lang="en-GB" b="1" dirty="0"/>
              <a:t> “I understand how care and support works, and what my entitlements and responsibilities are”</a:t>
            </a:r>
          </a:p>
          <a:p>
            <a:pPr lvl="0"/>
            <a:r>
              <a:rPr lang="en-GB" dirty="0"/>
              <a:t>Information and </a:t>
            </a:r>
            <a:r>
              <a:rPr lang="en-GB" dirty="0" smtClean="0"/>
              <a:t>advice – whole system, what it looks like, where to go, </a:t>
            </a:r>
            <a:r>
              <a:rPr lang="en-GB" dirty="0" err="1" smtClean="0"/>
              <a:t>whats</a:t>
            </a:r>
            <a:r>
              <a:rPr lang="en-GB" dirty="0" smtClean="0"/>
              <a:t> on offer – comprehensive/Assessment for all levels of need and eligibility/Applies if you move areas/Financial </a:t>
            </a:r>
            <a:r>
              <a:rPr lang="en-GB" dirty="0"/>
              <a:t>information and </a:t>
            </a:r>
            <a:r>
              <a:rPr lang="en-GB" dirty="0" smtClean="0"/>
              <a:t>advice – social care/wider financial and legal implications</a:t>
            </a:r>
            <a:endParaRPr lang="en-GB" dirty="0"/>
          </a:p>
          <a:p>
            <a:r>
              <a:rPr lang="en-GB" b="1" dirty="0"/>
              <a:t>“Care and support is responsive to my needs”</a:t>
            </a:r>
          </a:p>
          <a:p>
            <a:pPr lvl="0"/>
            <a:r>
              <a:rPr lang="en-GB" dirty="0"/>
              <a:t>Support </a:t>
            </a:r>
            <a:r>
              <a:rPr lang="en-GB" dirty="0" smtClean="0"/>
              <a:t>planning/Transition</a:t>
            </a:r>
            <a:endParaRPr lang="en-GB" dirty="0"/>
          </a:p>
          <a:p>
            <a:r>
              <a:rPr lang="en-GB" b="1" dirty="0"/>
              <a:t>“I am happy with the quality of my care and support”</a:t>
            </a:r>
          </a:p>
          <a:p>
            <a:pPr lvl="0"/>
            <a:r>
              <a:rPr lang="en-GB" dirty="0"/>
              <a:t>Quality &amp; </a:t>
            </a:r>
            <a:r>
              <a:rPr lang="en-GB" dirty="0" smtClean="0"/>
              <a:t>market/care market failure</a:t>
            </a:r>
            <a:endParaRPr lang="en-GB" dirty="0"/>
          </a:p>
          <a:p>
            <a:r>
              <a:rPr lang="en-GB" b="1" dirty="0"/>
              <a:t> “I know that the person giving me care and support will treat me with dignity and respect”</a:t>
            </a:r>
          </a:p>
          <a:p>
            <a:pPr lvl="0"/>
            <a:r>
              <a:rPr lang="en-GB" dirty="0"/>
              <a:t>Workforce development/Safeguarding</a:t>
            </a:r>
          </a:p>
          <a:p>
            <a:r>
              <a:rPr lang="en-GB" b="1" dirty="0"/>
              <a:t>“I am in control of my care and support”</a:t>
            </a:r>
          </a:p>
          <a:p>
            <a:pPr lvl="0"/>
            <a:r>
              <a:rPr lang="en-GB" dirty="0"/>
              <a:t>Personalised care and </a:t>
            </a:r>
            <a:r>
              <a:rPr lang="en-GB" dirty="0" smtClean="0"/>
              <a:t>support/Integration</a:t>
            </a:r>
            <a:endParaRPr lang="en-GB" dirty="0"/>
          </a:p>
          <a:p>
            <a:r>
              <a:rPr lang="en-GB" b="1" dirty="0"/>
              <a:t>“My carers is recognised and supported”</a:t>
            </a:r>
          </a:p>
          <a:p>
            <a:pPr lvl="0"/>
            <a:r>
              <a:rPr lang="en-GB" dirty="0"/>
              <a:t>Carer assessment and support plan and inclusive to the process, whole family approach</a:t>
            </a:r>
          </a:p>
          <a:p>
            <a:endParaRPr lang="en-GB" altLang="en-US" dirty="0" smtClean="0"/>
          </a:p>
          <a:p>
            <a:r>
              <a:rPr lang="en-GB" altLang="en-US" dirty="0" smtClean="0"/>
              <a:t>Some of these will be mentioned as the day goes on</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9A8F79CF-ADDC-47DC-B66F-58BF9B06A0EE}" type="slidenum">
              <a:rPr lang="en-GB" smtClean="0"/>
              <a:t>5</a:t>
            </a:fld>
            <a:endParaRPr lang="en-GB"/>
          </a:p>
        </p:txBody>
      </p:sp>
    </p:spTree>
    <p:extLst>
      <p:ext uri="{BB962C8B-B14F-4D97-AF65-F5344CB8AC3E}">
        <p14:creationId xmlns:p14="http://schemas.microsoft.com/office/powerpoint/2010/main" val="34375389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GB" baseline="0" dirty="0" smtClean="0"/>
              <a:t>Duty to prevent, duty to provide I&amp;A (channels, trigger points). New duties for independent advocacy and independent financial advice. Reading Services Guide</a:t>
            </a:r>
          </a:p>
          <a:p>
            <a:pPr marL="228600" indent="-228600">
              <a:buAutoNum type="arabicPeriod"/>
            </a:pPr>
            <a:r>
              <a:rPr lang="en-GB" dirty="0" smtClean="0"/>
              <a:t>New national</a:t>
            </a:r>
            <a:r>
              <a:rPr lang="en-GB" baseline="0" dirty="0" smtClean="0"/>
              <a:t> eligibility, right to assessments &amp; support planning. Focus on wellbeing, prevention. Introduction of self-assessments as default, with support for those that need it.</a:t>
            </a:r>
          </a:p>
          <a:p>
            <a:pPr marL="228600" indent="-228600">
              <a:buAutoNum type="arabicPeriod"/>
            </a:pPr>
            <a:r>
              <a:rPr lang="en-GB" baseline="0" dirty="0" smtClean="0"/>
              <a:t>Carers assessment and right to support planning (vs. DP). Whole family approach – young carers</a:t>
            </a:r>
          </a:p>
          <a:p>
            <a:pPr marL="228600" indent="-228600">
              <a:buAutoNum type="arabicPeriod"/>
            </a:pPr>
            <a:r>
              <a:rPr lang="en-GB" baseline="0" dirty="0" smtClean="0"/>
              <a:t>Market shaping – MPS, quality, engaging with providers about gaps (conferences)</a:t>
            </a:r>
            <a:endParaRPr lang="en-GB" dirty="0"/>
          </a:p>
        </p:txBody>
      </p:sp>
      <p:sp>
        <p:nvSpPr>
          <p:cNvPr id="4" name="Slide Number Placeholder 3"/>
          <p:cNvSpPr>
            <a:spLocks noGrp="1"/>
          </p:cNvSpPr>
          <p:nvPr>
            <p:ph type="sldNum" sz="quarter" idx="10"/>
          </p:nvPr>
        </p:nvSpPr>
        <p:spPr/>
        <p:txBody>
          <a:bodyPr/>
          <a:lstStyle/>
          <a:p>
            <a:fld id="{9A8F79CF-ADDC-47DC-B66F-58BF9B06A0EE}" type="slidenum">
              <a:rPr lang="en-GB" smtClean="0"/>
              <a:t>6</a:t>
            </a:fld>
            <a:endParaRPr lang="en-GB"/>
          </a:p>
        </p:txBody>
      </p:sp>
    </p:spTree>
    <p:extLst>
      <p:ext uri="{BB962C8B-B14F-4D97-AF65-F5344CB8AC3E}">
        <p14:creationId xmlns:p14="http://schemas.microsoft.com/office/powerpoint/2010/main" val="24289090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9A8F79CF-ADDC-47DC-B66F-58BF9B06A0EE}" type="slidenum">
              <a:rPr lang="en-GB" smtClean="0"/>
              <a:t>7</a:t>
            </a:fld>
            <a:endParaRPr lang="en-GB"/>
          </a:p>
        </p:txBody>
      </p:sp>
    </p:spTree>
    <p:extLst>
      <p:ext uri="{BB962C8B-B14F-4D97-AF65-F5344CB8AC3E}">
        <p14:creationId xmlns:p14="http://schemas.microsoft.com/office/powerpoint/2010/main" val="10778544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5. Provider closure protocol</a:t>
            </a:r>
          </a:p>
          <a:p>
            <a:r>
              <a:rPr lang="en-GB" dirty="0" smtClean="0"/>
              <a:t>6. New Charging Framework</a:t>
            </a:r>
            <a:r>
              <a:rPr lang="en-GB" baseline="0" dirty="0" smtClean="0"/>
              <a:t> (local discretion about this – preventative and carers services free of charge). Deferred Payment changes. 2016 changes</a:t>
            </a:r>
          </a:p>
          <a:p>
            <a:r>
              <a:rPr lang="en-GB" baseline="0" dirty="0" smtClean="0"/>
              <a:t>7. Statutory responsibilities for partners to share information, </a:t>
            </a:r>
            <a:r>
              <a:rPr lang="en-GB" baseline="0" dirty="0" err="1" smtClean="0"/>
              <a:t>SABoard</a:t>
            </a:r>
            <a:r>
              <a:rPr lang="en-GB" baseline="0" dirty="0" smtClean="0"/>
              <a:t>,</a:t>
            </a:r>
          </a:p>
        </p:txBody>
      </p:sp>
      <p:sp>
        <p:nvSpPr>
          <p:cNvPr id="4" name="Slide Number Placeholder 3"/>
          <p:cNvSpPr>
            <a:spLocks noGrp="1"/>
          </p:cNvSpPr>
          <p:nvPr>
            <p:ph type="sldNum" sz="quarter" idx="10"/>
          </p:nvPr>
        </p:nvSpPr>
        <p:spPr/>
        <p:txBody>
          <a:bodyPr/>
          <a:lstStyle/>
          <a:p>
            <a:fld id="{9A8F79CF-ADDC-47DC-B66F-58BF9B06A0EE}" type="slidenum">
              <a:rPr lang="en-GB" smtClean="0"/>
              <a:t>8</a:t>
            </a:fld>
            <a:endParaRPr lang="en-GB"/>
          </a:p>
        </p:txBody>
      </p:sp>
    </p:spTree>
    <p:extLst>
      <p:ext uri="{BB962C8B-B14F-4D97-AF65-F5344CB8AC3E}">
        <p14:creationId xmlns:p14="http://schemas.microsoft.com/office/powerpoint/2010/main" val="24289090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What will it look like?</a:t>
            </a:r>
          </a:p>
          <a:p>
            <a:endParaRPr lang="en-GB" dirty="0"/>
          </a:p>
          <a:p>
            <a:endParaRPr lang="en-GB" dirty="0"/>
          </a:p>
        </p:txBody>
      </p:sp>
      <p:sp>
        <p:nvSpPr>
          <p:cNvPr id="4" name="Slide Number Placeholder 3"/>
          <p:cNvSpPr>
            <a:spLocks noGrp="1"/>
          </p:cNvSpPr>
          <p:nvPr>
            <p:ph type="sldNum" sz="quarter" idx="10"/>
          </p:nvPr>
        </p:nvSpPr>
        <p:spPr/>
        <p:txBody>
          <a:bodyPr/>
          <a:lstStyle/>
          <a:p>
            <a:fld id="{9A8F79CF-ADDC-47DC-B66F-58BF9B06A0EE}" type="slidenum">
              <a:rPr lang="en-GB" smtClean="0"/>
              <a:t>9</a:t>
            </a:fld>
            <a:endParaRPr lang="en-GB"/>
          </a:p>
        </p:txBody>
      </p:sp>
    </p:spTree>
    <p:extLst>
      <p:ext uri="{BB962C8B-B14F-4D97-AF65-F5344CB8AC3E}">
        <p14:creationId xmlns:p14="http://schemas.microsoft.com/office/powerpoint/2010/main" val="15482476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Rectangle 7"/>
          <p:cNvSpPr>
            <a:spLocks noGrp="1" noChangeArrowheads="1"/>
          </p:cNvSpPr>
          <p:nvPr>
            <p:ph type="sldNum" sz="quarter"/>
          </p:nvPr>
        </p:nvSpPr>
        <p:spPr>
          <a:noFill/>
        </p:spPr>
        <p:txBody>
          <a:bodyPr/>
          <a:lstStyle>
            <a:lvl1pPr eaLnBrk="0" hangingPunct="0">
              <a:spcBef>
                <a:spcPct val="30000"/>
              </a:spcBef>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marL="742950" indent="-285750" eaLnBrk="0" hangingPunct="0">
              <a:spcBef>
                <a:spcPct val="30000"/>
              </a:spcBef>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marL="1143000" indent="-228600" eaLnBrk="0" hangingPunct="0">
              <a:spcBef>
                <a:spcPct val="30000"/>
              </a:spcBef>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marL="1600200" indent="-228600" eaLnBrk="0" hangingPunct="0">
              <a:spcBef>
                <a:spcPct val="30000"/>
              </a:spcBef>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marL="2057400" indent="-228600" eaLnBrk="0" hangingPunct="0">
              <a:spcBef>
                <a:spcPct val="30000"/>
              </a:spcBef>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a:spcBef>
                <a:spcPct val="0"/>
              </a:spcBef>
              <a:buClr>
                <a:srgbClr val="FF3300"/>
              </a:buClr>
            </a:pPr>
            <a:fld id="{7284D772-8DBB-40E2-82D5-2339061D0F4F}" type="slidenum">
              <a:rPr lang="en-GB" altLang="en-US" smtClean="0">
                <a:solidFill>
                  <a:srgbClr val="FF3300"/>
                </a:solidFill>
              </a:rPr>
              <a:pPr>
                <a:spcBef>
                  <a:spcPct val="0"/>
                </a:spcBef>
                <a:buClr>
                  <a:srgbClr val="FF3300"/>
                </a:buClr>
              </a:pPr>
              <a:t>10</a:t>
            </a:fld>
            <a:endParaRPr lang="en-GB" altLang="en-US" smtClean="0">
              <a:solidFill>
                <a:srgbClr val="FF3300"/>
              </a:solidFill>
            </a:endParaRPr>
          </a:p>
        </p:txBody>
      </p:sp>
      <p:sp>
        <p:nvSpPr>
          <p:cNvPr id="16387" name="Text Box 1"/>
          <p:cNvSpPr txBox="1">
            <a:spLocks noChangeArrowheads="1"/>
          </p:cNvSpPr>
          <p:nvPr/>
        </p:nvSpPr>
        <p:spPr bwMode="auto">
          <a:xfrm>
            <a:off x="988451" y="745608"/>
            <a:ext cx="4835050" cy="3728037"/>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eaLnBrk="0" hangingPunct="0">
              <a:spcBef>
                <a:spcPct val="30000"/>
              </a:spcBef>
              <a:buClr>
                <a:srgbClr val="000000"/>
              </a:buClr>
              <a:buSzPct val="100000"/>
              <a:buFont typeface="Times New Roman" pitchFamily="18" charset="0"/>
              <a:defRPr sz="1200">
                <a:solidFill>
                  <a:srgbClr val="000000"/>
                </a:solidFill>
                <a:latin typeface="Times New Roman" pitchFamily="18" charset="0"/>
              </a:defRPr>
            </a:lvl1pPr>
            <a:lvl2pPr marL="742950" indent="-285750" eaLnBrk="0" hangingPunct="0">
              <a:spcBef>
                <a:spcPct val="30000"/>
              </a:spcBef>
              <a:buClr>
                <a:srgbClr val="000000"/>
              </a:buClr>
              <a:buSzPct val="100000"/>
              <a:buFont typeface="Times New Roman" pitchFamily="18" charset="0"/>
              <a:defRPr sz="1200">
                <a:solidFill>
                  <a:srgbClr val="000000"/>
                </a:solidFill>
                <a:latin typeface="Times New Roman" pitchFamily="18" charset="0"/>
              </a:defRPr>
            </a:lvl2pPr>
            <a:lvl3pPr marL="1143000" indent="-228600" eaLnBrk="0" hangingPunct="0">
              <a:spcBef>
                <a:spcPct val="30000"/>
              </a:spcBef>
              <a:buClr>
                <a:srgbClr val="000000"/>
              </a:buClr>
              <a:buSzPct val="100000"/>
              <a:buFont typeface="Times New Roman" pitchFamily="18" charset="0"/>
              <a:defRPr sz="1200">
                <a:solidFill>
                  <a:srgbClr val="000000"/>
                </a:solidFill>
                <a:latin typeface="Times New Roman" pitchFamily="18" charset="0"/>
              </a:defRPr>
            </a:lvl3pPr>
            <a:lvl4pPr marL="1600200" indent="-228600" eaLnBrk="0" hangingPunct="0">
              <a:spcBef>
                <a:spcPct val="30000"/>
              </a:spcBef>
              <a:buClr>
                <a:srgbClr val="000000"/>
              </a:buClr>
              <a:buSzPct val="100000"/>
              <a:buFont typeface="Times New Roman" pitchFamily="18" charset="0"/>
              <a:defRPr sz="1200">
                <a:solidFill>
                  <a:srgbClr val="000000"/>
                </a:solidFill>
                <a:latin typeface="Times New Roman" pitchFamily="18" charset="0"/>
              </a:defRPr>
            </a:lvl4pPr>
            <a:lvl5pPr marL="2057400" indent="-228600" eaLnBrk="0" hangingPunct="0">
              <a:spcBef>
                <a:spcPct val="30000"/>
              </a:spcBef>
              <a:buClr>
                <a:srgbClr val="000000"/>
              </a:buClr>
              <a:buSzPct val="100000"/>
              <a:buFont typeface="Times New Roman" pitchFamily="18" charset="0"/>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9pPr>
          </a:lstStyle>
          <a:p>
            <a:pPr eaLnBrk="1" hangingPunct="1">
              <a:spcBef>
                <a:spcPct val="0"/>
              </a:spcBef>
              <a:buClrTx/>
              <a:buSzTx/>
              <a:buFontTx/>
              <a:buNone/>
            </a:pPr>
            <a:endParaRPr lang="en-US" altLang="en-US" sz="1800">
              <a:solidFill>
                <a:schemeClr val="tx1"/>
              </a:solidFill>
              <a:latin typeface="Arial" charset="0"/>
            </a:endParaRPr>
          </a:p>
        </p:txBody>
      </p:sp>
      <p:sp>
        <p:nvSpPr>
          <p:cNvPr id="16388" name="Rectangle 2"/>
          <p:cNvSpPr>
            <a:spLocks noGrp="1" noChangeArrowheads="1"/>
          </p:cNvSpPr>
          <p:nvPr>
            <p:ph type="body"/>
          </p:nvPr>
        </p:nvSpPr>
        <p:spPr>
          <a:xfrm>
            <a:off x="908050" y="4723261"/>
            <a:ext cx="4994275" cy="4475266"/>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endParaRPr lang="en-US" alt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Rectangle 7"/>
          <p:cNvSpPr>
            <a:spLocks noGrp="1" noChangeArrowheads="1"/>
          </p:cNvSpPr>
          <p:nvPr>
            <p:ph type="sldNum" sz="quarter"/>
          </p:nvPr>
        </p:nvSpPr>
        <p:spPr>
          <a:noFill/>
        </p:spPr>
        <p:txBody>
          <a:bodyPr/>
          <a:lstStyle>
            <a:lvl1pPr eaLnBrk="0" hangingPunct="0">
              <a:spcBef>
                <a:spcPct val="30000"/>
              </a:spcBef>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marL="742950" indent="-285750" eaLnBrk="0" hangingPunct="0">
              <a:spcBef>
                <a:spcPct val="30000"/>
              </a:spcBef>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marL="1143000" indent="-228600" eaLnBrk="0" hangingPunct="0">
              <a:spcBef>
                <a:spcPct val="30000"/>
              </a:spcBef>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marL="1600200" indent="-228600" eaLnBrk="0" hangingPunct="0">
              <a:spcBef>
                <a:spcPct val="30000"/>
              </a:spcBef>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marL="2057400" indent="-228600" eaLnBrk="0" hangingPunct="0">
              <a:spcBef>
                <a:spcPct val="30000"/>
              </a:spcBef>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a:spcBef>
                <a:spcPct val="0"/>
              </a:spcBef>
              <a:buClr>
                <a:srgbClr val="FF3300"/>
              </a:buClr>
            </a:pPr>
            <a:fld id="{7284D772-8DBB-40E2-82D5-2339061D0F4F}" type="slidenum">
              <a:rPr lang="en-GB" altLang="en-US" smtClean="0">
                <a:solidFill>
                  <a:srgbClr val="FF3300"/>
                </a:solidFill>
              </a:rPr>
              <a:pPr>
                <a:spcBef>
                  <a:spcPct val="0"/>
                </a:spcBef>
                <a:buClr>
                  <a:srgbClr val="FF3300"/>
                </a:buClr>
              </a:pPr>
              <a:t>11</a:t>
            </a:fld>
            <a:endParaRPr lang="en-GB" altLang="en-US" smtClean="0">
              <a:solidFill>
                <a:srgbClr val="FF3300"/>
              </a:solidFill>
            </a:endParaRPr>
          </a:p>
        </p:txBody>
      </p:sp>
      <p:sp>
        <p:nvSpPr>
          <p:cNvPr id="16387" name="Text Box 1"/>
          <p:cNvSpPr txBox="1">
            <a:spLocks noChangeArrowheads="1"/>
          </p:cNvSpPr>
          <p:nvPr/>
        </p:nvSpPr>
        <p:spPr bwMode="auto">
          <a:xfrm>
            <a:off x="988451" y="745608"/>
            <a:ext cx="4835050" cy="3728037"/>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eaLnBrk="0" hangingPunct="0">
              <a:spcBef>
                <a:spcPct val="30000"/>
              </a:spcBef>
              <a:buClr>
                <a:srgbClr val="000000"/>
              </a:buClr>
              <a:buSzPct val="100000"/>
              <a:buFont typeface="Times New Roman" pitchFamily="18" charset="0"/>
              <a:defRPr sz="1200">
                <a:solidFill>
                  <a:srgbClr val="000000"/>
                </a:solidFill>
                <a:latin typeface="Times New Roman" pitchFamily="18" charset="0"/>
              </a:defRPr>
            </a:lvl1pPr>
            <a:lvl2pPr marL="742950" indent="-285750" eaLnBrk="0" hangingPunct="0">
              <a:spcBef>
                <a:spcPct val="30000"/>
              </a:spcBef>
              <a:buClr>
                <a:srgbClr val="000000"/>
              </a:buClr>
              <a:buSzPct val="100000"/>
              <a:buFont typeface="Times New Roman" pitchFamily="18" charset="0"/>
              <a:defRPr sz="1200">
                <a:solidFill>
                  <a:srgbClr val="000000"/>
                </a:solidFill>
                <a:latin typeface="Times New Roman" pitchFamily="18" charset="0"/>
              </a:defRPr>
            </a:lvl2pPr>
            <a:lvl3pPr marL="1143000" indent="-228600" eaLnBrk="0" hangingPunct="0">
              <a:spcBef>
                <a:spcPct val="30000"/>
              </a:spcBef>
              <a:buClr>
                <a:srgbClr val="000000"/>
              </a:buClr>
              <a:buSzPct val="100000"/>
              <a:buFont typeface="Times New Roman" pitchFamily="18" charset="0"/>
              <a:defRPr sz="1200">
                <a:solidFill>
                  <a:srgbClr val="000000"/>
                </a:solidFill>
                <a:latin typeface="Times New Roman" pitchFamily="18" charset="0"/>
              </a:defRPr>
            </a:lvl3pPr>
            <a:lvl4pPr marL="1600200" indent="-228600" eaLnBrk="0" hangingPunct="0">
              <a:spcBef>
                <a:spcPct val="30000"/>
              </a:spcBef>
              <a:buClr>
                <a:srgbClr val="000000"/>
              </a:buClr>
              <a:buSzPct val="100000"/>
              <a:buFont typeface="Times New Roman" pitchFamily="18" charset="0"/>
              <a:defRPr sz="1200">
                <a:solidFill>
                  <a:srgbClr val="000000"/>
                </a:solidFill>
                <a:latin typeface="Times New Roman" pitchFamily="18" charset="0"/>
              </a:defRPr>
            </a:lvl4pPr>
            <a:lvl5pPr marL="2057400" indent="-228600" eaLnBrk="0" hangingPunct="0">
              <a:spcBef>
                <a:spcPct val="30000"/>
              </a:spcBef>
              <a:buClr>
                <a:srgbClr val="000000"/>
              </a:buClr>
              <a:buSzPct val="100000"/>
              <a:buFont typeface="Times New Roman" pitchFamily="18" charset="0"/>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9pPr>
          </a:lstStyle>
          <a:p>
            <a:pPr eaLnBrk="1" hangingPunct="1">
              <a:spcBef>
                <a:spcPct val="0"/>
              </a:spcBef>
              <a:buClrTx/>
              <a:buSzTx/>
              <a:buFontTx/>
              <a:buNone/>
            </a:pPr>
            <a:endParaRPr lang="en-US" altLang="en-US" sz="1800">
              <a:solidFill>
                <a:schemeClr val="tx1"/>
              </a:solidFill>
              <a:latin typeface="Arial" charset="0"/>
            </a:endParaRPr>
          </a:p>
        </p:txBody>
      </p:sp>
      <p:sp>
        <p:nvSpPr>
          <p:cNvPr id="16388" name="Rectangle 2"/>
          <p:cNvSpPr>
            <a:spLocks noGrp="1" noChangeArrowheads="1"/>
          </p:cNvSpPr>
          <p:nvPr>
            <p:ph type="body"/>
          </p:nvPr>
        </p:nvSpPr>
        <p:spPr>
          <a:xfrm>
            <a:off x="908050" y="4723261"/>
            <a:ext cx="4994275" cy="4475266"/>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endParaRPr lang="en-US"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669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34AA528A-4D28-4E81-A32D-5870209094F5}" type="slidenum">
              <a:rPr lang="en-GB" altLang="en-US" smtClean="0">
                <a:latin typeface="Arial" pitchFamily="34" charset="0"/>
              </a:rPr>
              <a:pPr eaLnBrk="1" hangingPunct="1">
                <a:spcBef>
                  <a:spcPct val="0"/>
                </a:spcBef>
              </a:pPr>
              <a:t>12</a:t>
            </a:fld>
            <a:endParaRPr lang="en-GB" altLang="en-US" smtClean="0">
              <a:latin typeface="Arial"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GB" altLang="en-US" smtClean="0"/>
              <a:t>It applies to both non-residential and residential care and support.</a:t>
            </a:r>
          </a:p>
          <a:p>
            <a:pPr eaLnBrk="1" hangingPunct="1"/>
            <a:r>
              <a:rPr lang="en-GB" altLang="en-US" smtClean="0"/>
              <a:t>Eligible costs are counted towards the Care Cap – including local authority funding and client contribution.</a:t>
            </a:r>
          </a:p>
        </p:txBody>
      </p:sp>
      <p:sp>
        <p:nvSpPr>
          <p:cNvPr id="1679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82367A3D-09AD-486E-AE35-404A28C01D30}" type="slidenum">
              <a:rPr lang="en-GB" altLang="en-US" smtClean="0">
                <a:latin typeface="Arial" pitchFamily="34" charset="0"/>
              </a:rPr>
              <a:pPr eaLnBrk="1" hangingPunct="1">
                <a:spcBef>
                  <a:spcPct val="0"/>
                </a:spcBef>
              </a:pPr>
              <a:t>13</a:t>
            </a:fld>
            <a:endParaRPr lang="en-GB" altLang="en-US" smtClean="0">
              <a:latin typeface="Arial"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GB" altLang="en-US" smtClean="0"/>
          </a:p>
        </p:txBody>
      </p:sp>
      <p:sp>
        <p:nvSpPr>
          <p:cNvPr id="168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9B82B7AA-37AA-4303-B291-F56E5151AB65}" type="slidenum">
              <a:rPr lang="en-GB" altLang="en-US" smtClean="0">
                <a:latin typeface="Arial" pitchFamily="34" charset="0"/>
              </a:rPr>
              <a:pPr eaLnBrk="1" hangingPunct="1">
                <a:spcBef>
                  <a:spcPct val="0"/>
                </a:spcBef>
              </a:pPr>
              <a:t>14</a:t>
            </a:fld>
            <a:endParaRPr lang="en-GB" altLang="en-US" smtClean="0">
              <a:latin typeface="Arial"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GB" altLang="en-US" smtClean="0"/>
          </a:p>
        </p:txBody>
      </p:sp>
      <p:sp>
        <p:nvSpPr>
          <p:cNvPr id="1699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36AC4A02-F65B-4D75-867D-1816394C1542}" type="slidenum">
              <a:rPr lang="en-GB" altLang="en-US" smtClean="0">
                <a:latin typeface="Arial" pitchFamily="34" charset="0"/>
              </a:rPr>
              <a:pPr eaLnBrk="1" hangingPunct="1">
                <a:spcBef>
                  <a:spcPct val="0"/>
                </a:spcBef>
              </a:pPr>
              <a:t>15</a:t>
            </a:fld>
            <a:endParaRPr lang="en-GB" altLang="en-US" smtClean="0">
              <a:latin typeface="Arial"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710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B09A63D1-2086-4DC4-975F-9D02D2DB6810}" type="slidenum">
              <a:rPr lang="en-GB" altLang="en-US" smtClean="0">
                <a:latin typeface="Arial" pitchFamily="34" charset="0"/>
              </a:rPr>
              <a:pPr eaLnBrk="1" hangingPunct="1">
                <a:spcBef>
                  <a:spcPct val="0"/>
                </a:spcBef>
              </a:pPr>
              <a:t>16</a:t>
            </a:fld>
            <a:endParaRPr lang="en-GB" altLang="en-US" smtClean="0">
              <a:latin typeface="Arial"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smtClean="0"/>
              <a:t>If someone has already reached the cap, they won’t receive further statements.  </a:t>
            </a:r>
          </a:p>
        </p:txBody>
      </p:sp>
      <p:sp>
        <p:nvSpPr>
          <p:cNvPr id="1720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99871AAC-5695-4894-8F29-2F0998CCF509}" type="slidenum">
              <a:rPr lang="en-GB" altLang="en-US" smtClean="0">
                <a:latin typeface="Arial" pitchFamily="34" charset="0"/>
              </a:rPr>
              <a:pPr eaLnBrk="1" hangingPunct="1">
                <a:spcBef>
                  <a:spcPct val="0"/>
                </a:spcBef>
              </a:pPr>
              <a:t>17</a:t>
            </a:fld>
            <a:endParaRPr lang="en-GB" altLang="en-US" smtClean="0">
              <a:latin typeface="Arial"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9A8F79CF-ADDC-47DC-B66F-58BF9B06A0EE}" type="slidenum">
              <a:rPr lang="en-GB" smtClean="0"/>
              <a:t>18</a:t>
            </a:fld>
            <a:endParaRPr lang="en-GB"/>
          </a:p>
        </p:txBody>
      </p:sp>
    </p:spTree>
    <p:extLst>
      <p:ext uri="{BB962C8B-B14F-4D97-AF65-F5344CB8AC3E}">
        <p14:creationId xmlns:p14="http://schemas.microsoft.com/office/powerpoint/2010/main" val="9170357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dirty="0" smtClean="0"/>
              <a:t>Within a FA a calculation is done to determine how much you pay but the amount of capital you have makes a difference. If you have below the Lower capital limit = that capital amount is disregarded in a financial assessment.</a:t>
            </a:r>
          </a:p>
          <a:p>
            <a:endParaRPr lang="en-GB" altLang="en-US" dirty="0" smtClean="0"/>
          </a:p>
          <a:p>
            <a:r>
              <a:rPr lang="en-GB" altLang="en-US" dirty="0" smtClean="0"/>
              <a:t>Essentially the more capital disregarded the less someone could be paying towards the cost of their care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The </a:t>
            </a:r>
            <a:r>
              <a:rPr lang="en-GB" sz="1200" b="1" kern="1200" dirty="0" smtClean="0">
                <a:solidFill>
                  <a:schemeClr val="tx1"/>
                </a:solidFill>
                <a:effectLst/>
                <a:latin typeface="+mn-lt"/>
                <a:ea typeface="+mn-ea"/>
                <a:cs typeface="+mn-cs"/>
              </a:rPr>
              <a:t>Lower Capital Limit</a:t>
            </a:r>
            <a:r>
              <a:rPr lang="en-GB" sz="1200" kern="1200" dirty="0" smtClean="0">
                <a:solidFill>
                  <a:schemeClr val="tx1"/>
                </a:solidFill>
                <a:effectLst/>
                <a:latin typeface="+mn-lt"/>
                <a:ea typeface="+mn-ea"/>
                <a:cs typeface="+mn-cs"/>
              </a:rPr>
              <a:t> is how much of a person’s capital assets are disregarded in a financial assessment. Someone could have up to this level without needing to pay </a:t>
            </a:r>
            <a:r>
              <a:rPr lang="en-GB" sz="1200" u="sng" kern="1200" dirty="0" smtClean="0">
                <a:solidFill>
                  <a:schemeClr val="tx1"/>
                </a:solidFill>
                <a:effectLst/>
                <a:latin typeface="+mn-lt"/>
                <a:ea typeface="+mn-ea"/>
                <a:cs typeface="+mn-cs"/>
              </a:rPr>
              <a:t>from their capital</a:t>
            </a:r>
            <a:r>
              <a:rPr lang="en-GB" sz="1200" kern="1200" dirty="0" smtClean="0">
                <a:solidFill>
                  <a:schemeClr val="tx1"/>
                </a:solidFill>
                <a:effectLst/>
                <a:latin typeface="+mn-lt"/>
                <a:ea typeface="+mn-ea"/>
                <a:cs typeface="+mn-cs"/>
              </a:rPr>
              <a:t> towards their eligible care and support costs (but they may still need to contribute from their income, depending on their financial assessment).</a:t>
            </a:r>
          </a:p>
          <a:p>
            <a:pPr lvl="0"/>
            <a:endParaRPr lang="en-GB" sz="1200" kern="1200" dirty="0" smtClean="0">
              <a:solidFill>
                <a:schemeClr val="tx1"/>
              </a:solidFill>
              <a:effectLst/>
              <a:latin typeface="+mn-lt"/>
              <a:ea typeface="+mn-ea"/>
              <a:cs typeface="+mn-cs"/>
            </a:endParaRPr>
          </a:p>
          <a:p>
            <a:pPr lvl="0"/>
            <a:r>
              <a:rPr lang="en-GB" sz="1200" kern="1200" dirty="0" smtClean="0">
                <a:solidFill>
                  <a:schemeClr val="tx1"/>
                </a:solidFill>
                <a:effectLst/>
                <a:latin typeface="+mn-lt"/>
                <a:ea typeface="+mn-ea"/>
                <a:cs typeface="+mn-cs"/>
              </a:rPr>
              <a:t>The </a:t>
            </a:r>
            <a:r>
              <a:rPr lang="en-GB" sz="1200" b="1" kern="1200" dirty="0" smtClean="0">
                <a:solidFill>
                  <a:schemeClr val="tx1"/>
                </a:solidFill>
                <a:effectLst/>
                <a:latin typeface="+mn-lt"/>
                <a:ea typeface="+mn-ea"/>
                <a:cs typeface="+mn-cs"/>
              </a:rPr>
              <a:t>Upper Capital Limit</a:t>
            </a:r>
            <a:r>
              <a:rPr lang="en-GB" sz="1200" kern="1200" dirty="0" smtClean="0">
                <a:solidFill>
                  <a:schemeClr val="tx1"/>
                </a:solidFill>
                <a:effectLst/>
                <a:latin typeface="+mn-lt"/>
                <a:ea typeface="+mn-ea"/>
                <a:cs typeface="+mn-cs"/>
              </a:rPr>
              <a:t> is the maximum level of capital assets that a person could have and still receive some financial support from the Council towards their eligible care and support costs. This financial support will also depend on how much income they receive such as from benefits and pensions (but not earned income, as this isn’t counted in a financial assessment).</a:t>
            </a:r>
          </a:p>
          <a:p>
            <a:r>
              <a:rPr lang="en-GB" sz="1200" kern="1200" dirty="0" smtClean="0">
                <a:solidFill>
                  <a:schemeClr val="tx1"/>
                </a:solidFill>
                <a:effectLst/>
                <a:latin typeface="+mn-lt"/>
                <a:ea typeface="+mn-ea"/>
                <a:cs typeface="+mn-cs"/>
              </a:rPr>
              <a:t> </a:t>
            </a:r>
          </a:p>
          <a:p>
            <a:endParaRPr lang="en-GB" altLang="en-US" dirty="0" smtClean="0"/>
          </a:p>
        </p:txBody>
      </p:sp>
      <p:sp>
        <p:nvSpPr>
          <p:cNvPr id="1740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FABF1E48-5949-4231-8C76-4AAA84D73E7D}" type="slidenum">
              <a:rPr lang="en-GB" altLang="en-US" smtClean="0">
                <a:latin typeface="Arial" pitchFamily="34" charset="0"/>
              </a:rPr>
              <a:pPr eaLnBrk="1" hangingPunct="1">
                <a:spcBef>
                  <a:spcPct val="0"/>
                </a:spcBef>
              </a:pPr>
              <a:t>19</a:t>
            </a:fld>
            <a:endParaRPr lang="en-GB" altLang="en-US" smtClean="0">
              <a:latin typeface="Arial"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dirty="0" smtClean="0"/>
              <a:t>The </a:t>
            </a:r>
            <a:r>
              <a:rPr lang="en-GB" altLang="en-US" dirty="0" err="1" smtClean="0"/>
              <a:t>Dept</a:t>
            </a:r>
            <a:r>
              <a:rPr lang="en-GB" altLang="en-US" dirty="0" smtClean="0"/>
              <a:t> of Health’s thinking behind two different upper limits is that they wished to avoid people’s assets being substantially depleted before they were entitled to financial assistance.  Their view is that if you own a property which is disregarded in your financial assessment for care home charges (e.g. perhaps because your partner still lives in your house, or perhaps a discretionary disregard has been agreed, etc.) then you still have your property asset, and therefore you don’t need the same level of asset protection as someone else who doesn’t have property but has significant savings instead (perhaps because they sold their property when they moved to the care home) </a:t>
            </a:r>
          </a:p>
          <a:p>
            <a:endParaRPr lang="en-US" altLang="en-US" dirty="0" smtClean="0"/>
          </a:p>
        </p:txBody>
      </p:sp>
      <p:sp>
        <p:nvSpPr>
          <p:cNvPr id="1751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BC183CAB-B9A7-4A99-BC2A-B7E0F133FB2C}" type="slidenum">
              <a:rPr lang="en-GB" altLang="en-US" smtClean="0">
                <a:latin typeface="Arial" pitchFamily="34" charset="0"/>
              </a:rPr>
              <a:pPr eaLnBrk="1" hangingPunct="1">
                <a:spcBef>
                  <a:spcPct val="0"/>
                </a:spcBef>
              </a:pPr>
              <a:t>20</a:t>
            </a:fld>
            <a:endParaRPr lang="en-GB" altLang="en-US" smtClean="0">
              <a:latin typeface="Arial"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76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6CCE8329-3A09-40DA-BE6F-B89BCA286F75}" type="slidenum">
              <a:rPr lang="en-GB" altLang="en-US" smtClean="0">
                <a:latin typeface="Arial" pitchFamily="34" charset="0"/>
              </a:rPr>
              <a:pPr eaLnBrk="1" hangingPunct="1">
                <a:spcBef>
                  <a:spcPct val="0"/>
                </a:spcBef>
              </a:pPr>
              <a:t>21</a:t>
            </a:fld>
            <a:endParaRPr lang="en-GB" altLang="en-US" smtClean="0">
              <a:latin typeface="Arial"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410" name="Rectangle 7"/>
          <p:cNvSpPr>
            <a:spLocks noGrp="1" noChangeArrowheads="1"/>
          </p:cNvSpPr>
          <p:nvPr>
            <p:ph type="sldNum" sz="quarter"/>
          </p:nvPr>
        </p:nvSpPr>
        <p:spPr>
          <a:noFill/>
        </p:spPr>
        <p:txBody>
          <a:bodyPr/>
          <a:lstStyle>
            <a:lvl1pPr eaLnBrk="0" hangingPunct="0">
              <a:spcBef>
                <a:spcPct val="30000"/>
              </a:spcBef>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marL="742950" indent="-285750" eaLnBrk="0" hangingPunct="0">
              <a:spcBef>
                <a:spcPct val="30000"/>
              </a:spcBef>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marL="1143000" indent="-228600" eaLnBrk="0" hangingPunct="0">
              <a:spcBef>
                <a:spcPct val="30000"/>
              </a:spcBef>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marL="1600200" indent="-228600" eaLnBrk="0" hangingPunct="0">
              <a:spcBef>
                <a:spcPct val="30000"/>
              </a:spcBef>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marL="2057400" indent="-228600" eaLnBrk="0" hangingPunct="0">
              <a:spcBef>
                <a:spcPct val="30000"/>
              </a:spcBef>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a:spcBef>
                <a:spcPct val="0"/>
              </a:spcBef>
              <a:buClr>
                <a:srgbClr val="FF3300"/>
              </a:buClr>
            </a:pPr>
            <a:fld id="{49DEDB50-8266-416B-8362-9E4D36B6B179}" type="slidenum">
              <a:rPr lang="en-GB" altLang="en-US" smtClean="0">
                <a:solidFill>
                  <a:srgbClr val="FF3300"/>
                </a:solidFill>
              </a:rPr>
              <a:pPr>
                <a:spcBef>
                  <a:spcPct val="0"/>
                </a:spcBef>
                <a:buClr>
                  <a:srgbClr val="FF3300"/>
                </a:buClr>
              </a:pPr>
              <a:t>22</a:t>
            </a:fld>
            <a:endParaRPr lang="en-GB" altLang="en-US" smtClean="0">
              <a:solidFill>
                <a:srgbClr val="FF3300"/>
              </a:solidFill>
            </a:endParaRPr>
          </a:p>
        </p:txBody>
      </p:sp>
      <p:sp>
        <p:nvSpPr>
          <p:cNvPr id="17411" name="Text Box 1"/>
          <p:cNvSpPr txBox="1">
            <a:spLocks noChangeArrowheads="1"/>
          </p:cNvSpPr>
          <p:nvPr/>
        </p:nvSpPr>
        <p:spPr bwMode="auto">
          <a:xfrm>
            <a:off x="988451" y="745608"/>
            <a:ext cx="4835050" cy="3728037"/>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eaLnBrk="0" hangingPunct="0">
              <a:spcBef>
                <a:spcPct val="30000"/>
              </a:spcBef>
              <a:buClr>
                <a:srgbClr val="000000"/>
              </a:buClr>
              <a:buSzPct val="100000"/>
              <a:buFont typeface="Times New Roman" pitchFamily="18" charset="0"/>
              <a:defRPr sz="1200">
                <a:solidFill>
                  <a:srgbClr val="000000"/>
                </a:solidFill>
                <a:latin typeface="Times New Roman" pitchFamily="18" charset="0"/>
              </a:defRPr>
            </a:lvl1pPr>
            <a:lvl2pPr marL="742950" indent="-285750" eaLnBrk="0" hangingPunct="0">
              <a:spcBef>
                <a:spcPct val="30000"/>
              </a:spcBef>
              <a:buClr>
                <a:srgbClr val="000000"/>
              </a:buClr>
              <a:buSzPct val="100000"/>
              <a:buFont typeface="Times New Roman" pitchFamily="18" charset="0"/>
              <a:defRPr sz="1200">
                <a:solidFill>
                  <a:srgbClr val="000000"/>
                </a:solidFill>
                <a:latin typeface="Times New Roman" pitchFamily="18" charset="0"/>
              </a:defRPr>
            </a:lvl2pPr>
            <a:lvl3pPr marL="1143000" indent="-228600" eaLnBrk="0" hangingPunct="0">
              <a:spcBef>
                <a:spcPct val="30000"/>
              </a:spcBef>
              <a:buClr>
                <a:srgbClr val="000000"/>
              </a:buClr>
              <a:buSzPct val="100000"/>
              <a:buFont typeface="Times New Roman" pitchFamily="18" charset="0"/>
              <a:defRPr sz="1200">
                <a:solidFill>
                  <a:srgbClr val="000000"/>
                </a:solidFill>
                <a:latin typeface="Times New Roman" pitchFamily="18" charset="0"/>
              </a:defRPr>
            </a:lvl3pPr>
            <a:lvl4pPr marL="1600200" indent="-228600" eaLnBrk="0" hangingPunct="0">
              <a:spcBef>
                <a:spcPct val="30000"/>
              </a:spcBef>
              <a:buClr>
                <a:srgbClr val="000000"/>
              </a:buClr>
              <a:buSzPct val="100000"/>
              <a:buFont typeface="Times New Roman" pitchFamily="18" charset="0"/>
              <a:defRPr sz="1200">
                <a:solidFill>
                  <a:srgbClr val="000000"/>
                </a:solidFill>
                <a:latin typeface="Times New Roman" pitchFamily="18" charset="0"/>
              </a:defRPr>
            </a:lvl4pPr>
            <a:lvl5pPr marL="2057400" indent="-228600" eaLnBrk="0" hangingPunct="0">
              <a:spcBef>
                <a:spcPct val="30000"/>
              </a:spcBef>
              <a:buClr>
                <a:srgbClr val="000000"/>
              </a:buClr>
              <a:buSzPct val="100000"/>
              <a:buFont typeface="Times New Roman" pitchFamily="18" charset="0"/>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9pPr>
          </a:lstStyle>
          <a:p>
            <a:pPr eaLnBrk="1" hangingPunct="1">
              <a:spcBef>
                <a:spcPct val="0"/>
              </a:spcBef>
              <a:buClrTx/>
              <a:buSzTx/>
              <a:buFontTx/>
              <a:buNone/>
            </a:pPr>
            <a:endParaRPr lang="en-US" altLang="en-US" sz="1800">
              <a:solidFill>
                <a:schemeClr val="tx1"/>
              </a:solidFill>
              <a:latin typeface="Arial" charset="0"/>
            </a:endParaRPr>
          </a:p>
        </p:txBody>
      </p:sp>
      <p:sp>
        <p:nvSpPr>
          <p:cNvPr id="17412" name="Rectangle 2"/>
          <p:cNvSpPr>
            <a:spLocks noGrp="1" noChangeArrowheads="1"/>
          </p:cNvSpPr>
          <p:nvPr>
            <p:ph type="body"/>
          </p:nvPr>
        </p:nvSpPr>
        <p:spPr>
          <a:xfrm>
            <a:off x="908050" y="4723261"/>
            <a:ext cx="4994275" cy="4475266"/>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endParaRPr lang="en-US" altLang="en-US" dirty="0"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434" name="Rectangle 7"/>
          <p:cNvSpPr>
            <a:spLocks noGrp="1" noChangeArrowheads="1"/>
          </p:cNvSpPr>
          <p:nvPr>
            <p:ph type="sldNum" sz="quarter"/>
          </p:nvPr>
        </p:nvSpPr>
        <p:spPr>
          <a:noFill/>
        </p:spPr>
        <p:txBody>
          <a:bodyPr/>
          <a:lstStyle>
            <a:lvl1pPr eaLnBrk="0" hangingPunct="0">
              <a:spcBef>
                <a:spcPct val="30000"/>
              </a:spcBef>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marL="742950" indent="-285750" eaLnBrk="0" hangingPunct="0">
              <a:spcBef>
                <a:spcPct val="30000"/>
              </a:spcBef>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marL="1143000" indent="-228600" eaLnBrk="0" hangingPunct="0">
              <a:spcBef>
                <a:spcPct val="30000"/>
              </a:spcBef>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marL="1600200" indent="-228600" eaLnBrk="0" hangingPunct="0">
              <a:spcBef>
                <a:spcPct val="30000"/>
              </a:spcBef>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marL="2057400" indent="-228600" eaLnBrk="0" hangingPunct="0">
              <a:spcBef>
                <a:spcPct val="30000"/>
              </a:spcBef>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a:spcBef>
                <a:spcPct val="0"/>
              </a:spcBef>
              <a:buClr>
                <a:srgbClr val="FF3300"/>
              </a:buClr>
            </a:pPr>
            <a:fld id="{F8DA0D82-551B-43FE-9635-2A80502BA176}" type="slidenum">
              <a:rPr lang="en-GB" altLang="en-US" smtClean="0">
                <a:solidFill>
                  <a:srgbClr val="FF3300"/>
                </a:solidFill>
              </a:rPr>
              <a:pPr>
                <a:spcBef>
                  <a:spcPct val="0"/>
                </a:spcBef>
                <a:buClr>
                  <a:srgbClr val="FF3300"/>
                </a:buClr>
              </a:pPr>
              <a:t>23</a:t>
            </a:fld>
            <a:endParaRPr lang="en-GB" altLang="en-US" smtClean="0">
              <a:solidFill>
                <a:srgbClr val="FF3300"/>
              </a:solidFill>
            </a:endParaRPr>
          </a:p>
        </p:txBody>
      </p:sp>
      <p:sp>
        <p:nvSpPr>
          <p:cNvPr id="18435" name="Text Box 1"/>
          <p:cNvSpPr txBox="1">
            <a:spLocks noChangeArrowheads="1"/>
          </p:cNvSpPr>
          <p:nvPr/>
        </p:nvSpPr>
        <p:spPr bwMode="auto">
          <a:xfrm>
            <a:off x="988451" y="745608"/>
            <a:ext cx="4835050" cy="3728037"/>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eaLnBrk="0" hangingPunct="0">
              <a:spcBef>
                <a:spcPct val="30000"/>
              </a:spcBef>
              <a:buClr>
                <a:srgbClr val="000000"/>
              </a:buClr>
              <a:buSzPct val="100000"/>
              <a:buFont typeface="Times New Roman" pitchFamily="18" charset="0"/>
              <a:defRPr sz="1200">
                <a:solidFill>
                  <a:srgbClr val="000000"/>
                </a:solidFill>
                <a:latin typeface="Times New Roman" pitchFamily="18" charset="0"/>
              </a:defRPr>
            </a:lvl1pPr>
            <a:lvl2pPr marL="742950" indent="-285750" eaLnBrk="0" hangingPunct="0">
              <a:spcBef>
                <a:spcPct val="30000"/>
              </a:spcBef>
              <a:buClr>
                <a:srgbClr val="000000"/>
              </a:buClr>
              <a:buSzPct val="100000"/>
              <a:buFont typeface="Times New Roman" pitchFamily="18" charset="0"/>
              <a:defRPr sz="1200">
                <a:solidFill>
                  <a:srgbClr val="000000"/>
                </a:solidFill>
                <a:latin typeface="Times New Roman" pitchFamily="18" charset="0"/>
              </a:defRPr>
            </a:lvl2pPr>
            <a:lvl3pPr marL="1143000" indent="-228600" eaLnBrk="0" hangingPunct="0">
              <a:spcBef>
                <a:spcPct val="30000"/>
              </a:spcBef>
              <a:buClr>
                <a:srgbClr val="000000"/>
              </a:buClr>
              <a:buSzPct val="100000"/>
              <a:buFont typeface="Times New Roman" pitchFamily="18" charset="0"/>
              <a:defRPr sz="1200">
                <a:solidFill>
                  <a:srgbClr val="000000"/>
                </a:solidFill>
                <a:latin typeface="Times New Roman" pitchFamily="18" charset="0"/>
              </a:defRPr>
            </a:lvl3pPr>
            <a:lvl4pPr marL="1600200" indent="-228600" eaLnBrk="0" hangingPunct="0">
              <a:spcBef>
                <a:spcPct val="30000"/>
              </a:spcBef>
              <a:buClr>
                <a:srgbClr val="000000"/>
              </a:buClr>
              <a:buSzPct val="100000"/>
              <a:buFont typeface="Times New Roman" pitchFamily="18" charset="0"/>
              <a:defRPr sz="1200">
                <a:solidFill>
                  <a:srgbClr val="000000"/>
                </a:solidFill>
                <a:latin typeface="Times New Roman" pitchFamily="18" charset="0"/>
              </a:defRPr>
            </a:lvl4pPr>
            <a:lvl5pPr marL="2057400" indent="-228600" eaLnBrk="0" hangingPunct="0">
              <a:spcBef>
                <a:spcPct val="30000"/>
              </a:spcBef>
              <a:buClr>
                <a:srgbClr val="000000"/>
              </a:buClr>
              <a:buSzPct val="100000"/>
              <a:buFont typeface="Times New Roman" pitchFamily="18" charset="0"/>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9pPr>
          </a:lstStyle>
          <a:p>
            <a:pPr eaLnBrk="1" hangingPunct="1">
              <a:spcBef>
                <a:spcPct val="0"/>
              </a:spcBef>
              <a:buClrTx/>
              <a:buSzTx/>
              <a:buFontTx/>
              <a:buNone/>
            </a:pPr>
            <a:endParaRPr lang="en-US" altLang="en-US" sz="1800">
              <a:solidFill>
                <a:schemeClr val="tx1"/>
              </a:solidFill>
              <a:latin typeface="Arial" charset="0"/>
            </a:endParaRPr>
          </a:p>
        </p:txBody>
      </p:sp>
      <p:sp>
        <p:nvSpPr>
          <p:cNvPr id="18436" name="Rectangle 2"/>
          <p:cNvSpPr>
            <a:spLocks noGrp="1" noChangeArrowheads="1"/>
          </p:cNvSpPr>
          <p:nvPr>
            <p:ph type="body"/>
          </p:nvPr>
        </p:nvSpPr>
        <p:spPr>
          <a:xfrm>
            <a:off x="908050" y="4723261"/>
            <a:ext cx="4994275" cy="4475266"/>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914400" eaLnBrk="1" hangingPunct="1">
              <a:spcBef>
                <a:spcPct val="0"/>
              </a:spcBef>
              <a:buClrTx/>
              <a:buSzTx/>
              <a:buFontTx/>
              <a:buNone/>
            </a:pPr>
            <a:endParaRPr lang="en-GB" altLang="en-US" dirty="0"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Rectangle 7"/>
          <p:cNvSpPr>
            <a:spLocks noGrp="1" noChangeArrowheads="1"/>
          </p:cNvSpPr>
          <p:nvPr>
            <p:ph type="sldNum" sz="quarter"/>
          </p:nvPr>
        </p:nvSpPr>
        <p:spPr>
          <a:noFill/>
        </p:spPr>
        <p:txBody>
          <a:bodyPr/>
          <a:lstStyle>
            <a:lvl1pPr eaLnBrk="0" hangingPunct="0">
              <a:spcBef>
                <a:spcPct val="30000"/>
              </a:spcBef>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marL="742950" indent="-285750" eaLnBrk="0" hangingPunct="0">
              <a:spcBef>
                <a:spcPct val="30000"/>
              </a:spcBef>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marL="1143000" indent="-228600" eaLnBrk="0" hangingPunct="0">
              <a:spcBef>
                <a:spcPct val="30000"/>
              </a:spcBef>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marL="1600200" indent="-228600" eaLnBrk="0" hangingPunct="0">
              <a:spcBef>
                <a:spcPct val="30000"/>
              </a:spcBef>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marL="2057400" indent="-228600" eaLnBrk="0" hangingPunct="0">
              <a:spcBef>
                <a:spcPct val="30000"/>
              </a:spcBef>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a:spcBef>
                <a:spcPct val="0"/>
              </a:spcBef>
              <a:buClr>
                <a:srgbClr val="FF3300"/>
              </a:buClr>
            </a:pPr>
            <a:fld id="{7284D772-8DBB-40E2-82D5-2339061D0F4F}" type="slidenum">
              <a:rPr lang="en-GB" altLang="en-US" smtClean="0">
                <a:solidFill>
                  <a:srgbClr val="FF3300"/>
                </a:solidFill>
              </a:rPr>
              <a:pPr>
                <a:spcBef>
                  <a:spcPct val="0"/>
                </a:spcBef>
                <a:buClr>
                  <a:srgbClr val="FF3300"/>
                </a:buClr>
              </a:pPr>
              <a:t>24</a:t>
            </a:fld>
            <a:endParaRPr lang="en-GB" altLang="en-US" smtClean="0">
              <a:solidFill>
                <a:srgbClr val="FF3300"/>
              </a:solidFill>
            </a:endParaRPr>
          </a:p>
        </p:txBody>
      </p:sp>
      <p:sp>
        <p:nvSpPr>
          <p:cNvPr id="16387" name="Text Box 1"/>
          <p:cNvSpPr txBox="1">
            <a:spLocks noChangeArrowheads="1"/>
          </p:cNvSpPr>
          <p:nvPr/>
        </p:nvSpPr>
        <p:spPr bwMode="auto">
          <a:xfrm>
            <a:off x="988451" y="745608"/>
            <a:ext cx="4835050" cy="3728037"/>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eaLnBrk="0" hangingPunct="0">
              <a:spcBef>
                <a:spcPct val="30000"/>
              </a:spcBef>
              <a:buClr>
                <a:srgbClr val="000000"/>
              </a:buClr>
              <a:buSzPct val="100000"/>
              <a:buFont typeface="Times New Roman" pitchFamily="18" charset="0"/>
              <a:defRPr sz="1200">
                <a:solidFill>
                  <a:srgbClr val="000000"/>
                </a:solidFill>
                <a:latin typeface="Times New Roman" pitchFamily="18" charset="0"/>
              </a:defRPr>
            </a:lvl1pPr>
            <a:lvl2pPr marL="742950" indent="-285750" eaLnBrk="0" hangingPunct="0">
              <a:spcBef>
                <a:spcPct val="30000"/>
              </a:spcBef>
              <a:buClr>
                <a:srgbClr val="000000"/>
              </a:buClr>
              <a:buSzPct val="100000"/>
              <a:buFont typeface="Times New Roman" pitchFamily="18" charset="0"/>
              <a:defRPr sz="1200">
                <a:solidFill>
                  <a:srgbClr val="000000"/>
                </a:solidFill>
                <a:latin typeface="Times New Roman" pitchFamily="18" charset="0"/>
              </a:defRPr>
            </a:lvl2pPr>
            <a:lvl3pPr marL="1143000" indent="-228600" eaLnBrk="0" hangingPunct="0">
              <a:spcBef>
                <a:spcPct val="30000"/>
              </a:spcBef>
              <a:buClr>
                <a:srgbClr val="000000"/>
              </a:buClr>
              <a:buSzPct val="100000"/>
              <a:buFont typeface="Times New Roman" pitchFamily="18" charset="0"/>
              <a:defRPr sz="1200">
                <a:solidFill>
                  <a:srgbClr val="000000"/>
                </a:solidFill>
                <a:latin typeface="Times New Roman" pitchFamily="18" charset="0"/>
              </a:defRPr>
            </a:lvl3pPr>
            <a:lvl4pPr marL="1600200" indent="-228600" eaLnBrk="0" hangingPunct="0">
              <a:spcBef>
                <a:spcPct val="30000"/>
              </a:spcBef>
              <a:buClr>
                <a:srgbClr val="000000"/>
              </a:buClr>
              <a:buSzPct val="100000"/>
              <a:buFont typeface="Times New Roman" pitchFamily="18" charset="0"/>
              <a:defRPr sz="1200">
                <a:solidFill>
                  <a:srgbClr val="000000"/>
                </a:solidFill>
                <a:latin typeface="Times New Roman" pitchFamily="18" charset="0"/>
              </a:defRPr>
            </a:lvl4pPr>
            <a:lvl5pPr marL="2057400" indent="-228600" eaLnBrk="0" hangingPunct="0">
              <a:spcBef>
                <a:spcPct val="30000"/>
              </a:spcBef>
              <a:buClr>
                <a:srgbClr val="000000"/>
              </a:buClr>
              <a:buSzPct val="100000"/>
              <a:buFont typeface="Times New Roman" pitchFamily="18" charset="0"/>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9pPr>
          </a:lstStyle>
          <a:p>
            <a:pPr eaLnBrk="1" hangingPunct="1">
              <a:spcBef>
                <a:spcPct val="0"/>
              </a:spcBef>
              <a:buClrTx/>
              <a:buSzTx/>
              <a:buFontTx/>
              <a:buNone/>
            </a:pPr>
            <a:endParaRPr lang="en-US" altLang="en-US" sz="1800">
              <a:solidFill>
                <a:schemeClr val="tx1"/>
              </a:solidFill>
              <a:latin typeface="Arial" charset="0"/>
            </a:endParaRPr>
          </a:p>
        </p:txBody>
      </p:sp>
      <p:sp>
        <p:nvSpPr>
          <p:cNvPr id="16388" name="Rectangle 2"/>
          <p:cNvSpPr>
            <a:spLocks noGrp="1" noChangeArrowheads="1"/>
          </p:cNvSpPr>
          <p:nvPr>
            <p:ph type="body"/>
          </p:nvPr>
        </p:nvSpPr>
        <p:spPr>
          <a:xfrm>
            <a:off x="908050" y="4723261"/>
            <a:ext cx="4994275" cy="4475266"/>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endParaRPr lang="en-US" alt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Rectangle 7"/>
          <p:cNvSpPr>
            <a:spLocks noGrp="1" noChangeArrowheads="1"/>
          </p:cNvSpPr>
          <p:nvPr>
            <p:ph type="sldNum" sz="quarter"/>
          </p:nvPr>
        </p:nvSpPr>
        <p:spPr>
          <a:noFill/>
        </p:spPr>
        <p:txBody>
          <a:bodyPr/>
          <a:lstStyle>
            <a:lvl1pPr eaLnBrk="0" hangingPunct="0">
              <a:spcBef>
                <a:spcPct val="30000"/>
              </a:spcBef>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marL="742950" indent="-285750" eaLnBrk="0" hangingPunct="0">
              <a:spcBef>
                <a:spcPct val="30000"/>
              </a:spcBef>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marL="1143000" indent="-228600" eaLnBrk="0" hangingPunct="0">
              <a:spcBef>
                <a:spcPct val="30000"/>
              </a:spcBef>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marL="1600200" indent="-228600" eaLnBrk="0" hangingPunct="0">
              <a:spcBef>
                <a:spcPct val="30000"/>
              </a:spcBef>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marL="2057400" indent="-228600" eaLnBrk="0" hangingPunct="0">
              <a:spcBef>
                <a:spcPct val="30000"/>
              </a:spcBef>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a:spcBef>
                <a:spcPct val="0"/>
              </a:spcBef>
              <a:buClr>
                <a:srgbClr val="FF3300"/>
              </a:buClr>
            </a:pPr>
            <a:fld id="{7284D772-8DBB-40E2-82D5-2339061D0F4F}" type="slidenum">
              <a:rPr lang="en-GB" altLang="en-US" smtClean="0">
                <a:solidFill>
                  <a:srgbClr val="FF3300"/>
                </a:solidFill>
              </a:rPr>
              <a:pPr>
                <a:spcBef>
                  <a:spcPct val="0"/>
                </a:spcBef>
                <a:buClr>
                  <a:srgbClr val="FF3300"/>
                </a:buClr>
              </a:pPr>
              <a:t>25</a:t>
            </a:fld>
            <a:endParaRPr lang="en-GB" altLang="en-US" smtClean="0">
              <a:solidFill>
                <a:srgbClr val="FF3300"/>
              </a:solidFill>
            </a:endParaRPr>
          </a:p>
        </p:txBody>
      </p:sp>
      <p:sp>
        <p:nvSpPr>
          <p:cNvPr id="16387" name="Text Box 1"/>
          <p:cNvSpPr txBox="1">
            <a:spLocks noChangeArrowheads="1"/>
          </p:cNvSpPr>
          <p:nvPr/>
        </p:nvSpPr>
        <p:spPr bwMode="auto">
          <a:xfrm>
            <a:off x="988451" y="745608"/>
            <a:ext cx="4835050" cy="3728037"/>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eaLnBrk="0" hangingPunct="0">
              <a:spcBef>
                <a:spcPct val="30000"/>
              </a:spcBef>
              <a:buClr>
                <a:srgbClr val="000000"/>
              </a:buClr>
              <a:buSzPct val="100000"/>
              <a:buFont typeface="Times New Roman" pitchFamily="18" charset="0"/>
              <a:defRPr sz="1200">
                <a:solidFill>
                  <a:srgbClr val="000000"/>
                </a:solidFill>
                <a:latin typeface="Times New Roman" pitchFamily="18" charset="0"/>
              </a:defRPr>
            </a:lvl1pPr>
            <a:lvl2pPr marL="742950" indent="-285750" eaLnBrk="0" hangingPunct="0">
              <a:spcBef>
                <a:spcPct val="30000"/>
              </a:spcBef>
              <a:buClr>
                <a:srgbClr val="000000"/>
              </a:buClr>
              <a:buSzPct val="100000"/>
              <a:buFont typeface="Times New Roman" pitchFamily="18" charset="0"/>
              <a:defRPr sz="1200">
                <a:solidFill>
                  <a:srgbClr val="000000"/>
                </a:solidFill>
                <a:latin typeface="Times New Roman" pitchFamily="18" charset="0"/>
              </a:defRPr>
            </a:lvl2pPr>
            <a:lvl3pPr marL="1143000" indent="-228600" eaLnBrk="0" hangingPunct="0">
              <a:spcBef>
                <a:spcPct val="30000"/>
              </a:spcBef>
              <a:buClr>
                <a:srgbClr val="000000"/>
              </a:buClr>
              <a:buSzPct val="100000"/>
              <a:buFont typeface="Times New Roman" pitchFamily="18" charset="0"/>
              <a:defRPr sz="1200">
                <a:solidFill>
                  <a:srgbClr val="000000"/>
                </a:solidFill>
                <a:latin typeface="Times New Roman" pitchFamily="18" charset="0"/>
              </a:defRPr>
            </a:lvl3pPr>
            <a:lvl4pPr marL="1600200" indent="-228600" eaLnBrk="0" hangingPunct="0">
              <a:spcBef>
                <a:spcPct val="30000"/>
              </a:spcBef>
              <a:buClr>
                <a:srgbClr val="000000"/>
              </a:buClr>
              <a:buSzPct val="100000"/>
              <a:buFont typeface="Times New Roman" pitchFamily="18" charset="0"/>
              <a:defRPr sz="1200">
                <a:solidFill>
                  <a:srgbClr val="000000"/>
                </a:solidFill>
                <a:latin typeface="Times New Roman" pitchFamily="18" charset="0"/>
              </a:defRPr>
            </a:lvl4pPr>
            <a:lvl5pPr marL="2057400" indent="-228600" eaLnBrk="0" hangingPunct="0">
              <a:spcBef>
                <a:spcPct val="30000"/>
              </a:spcBef>
              <a:buClr>
                <a:srgbClr val="000000"/>
              </a:buClr>
              <a:buSzPct val="100000"/>
              <a:buFont typeface="Times New Roman" pitchFamily="18" charset="0"/>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9pPr>
          </a:lstStyle>
          <a:p>
            <a:pPr eaLnBrk="1" hangingPunct="1">
              <a:spcBef>
                <a:spcPct val="0"/>
              </a:spcBef>
              <a:buClrTx/>
              <a:buSzTx/>
              <a:buFontTx/>
              <a:buNone/>
            </a:pPr>
            <a:endParaRPr lang="en-US" altLang="en-US" sz="1800">
              <a:solidFill>
                <a:schemeClr val="tx1"/>
              </a:solidFill>
              <a:latin typeface="Arial" charset="0"/>
            </a:endParaRPr>
          </a:p>
        </p:txBody>
      </p:sp>
      <p:sp>
        <p:nvSpPr>
          <p:cNvPr id="16388" name="Rectangle 2"/>
          <p:cNvSpPr>
            <a:spLocks noGrp="1" noChangeArrowheads="1"/>
          </p:cNvSpPr>
          <p:nvPr>
            <p:ph type="body"/>
          </p:nvPr>
        </p:nvSpPr>
        <p:spPr>
          <a:xfrm>
            <a:off x="908050" y="4723261"/>
            <a:ext cx="4994275" cy="4475266"/>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endParaRPr lang="en-US"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Tree>
    <p:extLst>
      <p:ext uri="{BB962C8B-B14F-4D97-AF65-F5344CB8AC3E}">
        <p14:creationId xmlns:p14="http://schemas.microsoft.com/office/powerpoint/2010/main" val="10149832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26758798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30299201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28432459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16226492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extLst>
      <p:ext uri="{BB962C8B-B14F-4D97-AF65-F5344CB8AC3E}">
        <p14:creationId xmlns:p14="http://schemas.microsoft.com/office/powerpoint/2010/main" val="11813690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034229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3046962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0261902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39536856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27139755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Tree>
    <p:extLst>
      <p:ext uri="{BB962C8B-B14F-4D97-AF65-F5344CB8AC3E}">
        <p14:creationId xmlns:p14="http://schemas.microsoft.com/office/powerpoint/2010/main" val="6453988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2603229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15586410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2151215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42586914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extLst>
      <p:ext uri="{BB962C8B-B14F-4D97-AF65-F5344CB8AC3E}">
        <p14:creationId xmlns:p14="http://schemas.microsoft.com/office/powerpoint/2010/main" val="23502286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635124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7046492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41064010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420859594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16382577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Tree>
    <p:extLst>
      <p:ext uri="{BB962C8B-B14F-4D97-AF65-F5344CB8AC3E}">
        <p14:creationId xmlns:p14="http://schemas.microsoft.com/office/powerpoint/2010/main" val="5711334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222509145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307830497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16607978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30162722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extLst>
      <p:ext uri="{BB962C8B-B14F-4D97-AF65-F5344CB8AC3E}">
        <p14:creationId xmlns:p14="http://schemas.microsoft.com/office/powerpoint/2010/main" val="221989618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781443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10986551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16585709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196982216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21676422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31" name="Picture 7" descr="template"/>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alt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smtClean="0"/>
              <a:t>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p>
        </p:txBody>
      </p:sp>
    </p:spTree>
    <p:extLst>
      <p:ext uri="{BB962C8B-B14F-4D97-AF65-F5344CB8AC3E}">
        <p14:creationId xmlns:p14="http://schemas.microsoft.com/office/powerpoint/2010/main" val="16224780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fontAlgn="base">
        <a:spcBef>
          <a:spcPct val="0"/>
        </a:spcBef>
        <a:spcAft>
          <a:spcPct val="0"/>
        </a:spcAft>
        <a:defRPr sz="4400" b="1">
          <a:solidFill>
            <a:srgbClr val="800080"/>
          </a:solidFill>
          <a:latin typeface="+mj-lt"/>
          <a:ea typeface="+mj-ea"/>
          <a:cs typeface="+mj-cs"/>
        </a:defRPr>
      </a:lvl1pPr>
      <a:lvl2pPr algn="l" rtl="0" fontAlgn="base">
        <a:spcBef>
          <a:spcPct val="0"/>
        </a:spcBef>
        <a:spcAft>
          <a:spcPct val="0"/>
        </a:spcAft>
        <a:defRPr sz="4400" b="1">
          <a:solidFill>
            <a:srgbClr val="800080"/>
          </a:solidFill>
          <a:latin typeface="Trebuchet MS" pitchFamily="34" charset="0"/>
        </a:defRPr>
      </a:lvl2pPr>
      <a:lvl3pPr algn="l" rtl="0" fontAlgn="base">
        <a:spcBef>
          <a:spcPct val="0"/>
        </a:spcBef>
        <a:spcAft>
          <a:spcPct val="0"/>
        </a:spcAft>
        <a:defRPr sz="4400" b="1">
          <a:solidFill>
            <a:srgbClr val="800080"/>
          </a:solidFill>
          <a:latin typeface="Trebuchet MS" pitchFamily="34" charset="0"/>
        </a:defRPr>
      </a:lvl3pPr>
      <a:lvl4pPr algn="l" rtl="0" fontAlgn="base">
        <a:spcBef>
          <a:spcPct val="0"/>
        </a:spcBef>
        <a:spcAft>
          <a:spcPct val="0"/>
        </a:spcAft>
        <a:defRPr sz="4400" b="1">
          <a:solidFill>
            <a:srgbClr val="800080"/>
          </a:solidFill>
          <a:latin typeface="Trebuchet MS" pitchFamily="34" charset="0"/>
        </a:defRPr>
      </a:lvl4pPr>
      <a:lvl5pPr algn="l" rtl="0" fontAlgn="base">
        <a:spcBef>
          <a:spcPct val="0"/>
        </a:spcBef>
        <a:spcAft>
          <a:spcPct val="0"/>
        </a:spcAft>
        <a:defRPr sz="4400" b="1">
          <a:solidFill>
            <a:srgbClr val="800080"/>
          </a:solidFill>
          <a:latin typeface="Trebuchet MS" pitchFamily="34" charset="0"/>
        </a:defRPr>
      </a:lvl5pPr>
      <a:lvl6pPr marL="457200" algn="l" rtl="0" fontAlgn="base">
        <a:spcBef>
          <a:spcPct val="0"/>
        </a:spcBef>
        <a:spcAft>
          <a:spcPct val="0"/>
        </a:spcAft>
        <a:defRPr sz="4400" b="1">
          <a:solidFill>
            <a:srgbClr val="800080"/>
          </a:solidFill>
          <a:latin typeface="Trebuchet MS" pitchFamily="34" charset="0"/>
        </a:defRPr>
      </a:lvl6pPr>
      <a:lvl7pPr marL="914400" algn="l" rtl="0" fontAlgn="base">
        <a:spcBef>
          <a:spcPct val="0"/>
        </a:spcBef>
        <a:spcAft>
          <a:spcPct val="0"/>
        </a:spcAft>
        <a:defRPr sz="4400" b="1">
          <a:solidFill>
            <a:srgbClr val="800080"/>
          </a:solidFill>
          <a:latin typeface="Trebuchet MS" pitchFamily="34" charset="0"/>
        </a:defRPr>
      </a:lvl7pPr>
      <a:lvl8pPr marL="1371600" algn="l" rtl="0" fontAlgn="base">
        <a:spcBef>
          <a:spcPct val="0"/>
        </a:spcBef>
        <a:spcAft>
          <a:spcPct val="0"/>
        </a:spcAft>
        <a:defRPr sz="4400" b="1">
          <a:solidFill>
            <a:srgbClr val="800080"/>
          </a:solidFill>
          <a:latin typeface="Trebuchet MS" pitchFamily="34" charset="0"/>
        </a:defRPr>
      </a:lvl8pPr>
      <a:lvl9pPr marL="1828800" algn="l" rtl="0" fontAlgn="base">
        <a:spcBef>
          <a:spcPct val="0"/>
        </a:spcBef>
        <a:spcAft>
          <a:spcPct val="0"/>
        </a:spcAft>
        <a:defRPr sz="4400" b="1">
          <a:solidFill>
            <a:srgbClr val="800080"/>
          </a:solidFill>
          <a:latin typeface="Trebuchet MS" pitchFamily="34" charset="0"/>
        </a:defRPr>
      </a:lvl9pPr>
    </p:titleStyle>
    <p:bodyStyle>
      <a:lvl1pPr marL="342900" indent="-342900" algn="l" rtl="0" fontAlgn="base">
        <a:spcBef>
          <a:spcPct val="20000"/>
        </a:spcBef>
        <a:spcAft>
          <a:spcPct val="0"/>
        </a:spcAft>
        <a:buChar char="•"/>
        <a:defRPr sz="3200">
          <a:solidFill>
            <a:srgbClr val="800080"/>
          </a:solidFill>
          <a:latin typeface="+mn-lt"/>
          <a:ea typeface="+mn-ea"/>
          <a:cs typeface="+mn-cs"/>
        </a:defRPr>
      </a:lvl1pPr>
      <a:lvl2pPr marL="742950" indent="-285750" algn="l" rtl="0" fontAlgn="base">
        <a:spcBef>
          <a:spcPct val="20000"/>
        </a:spcBef>
        <a:spcAft>
          <a:spcPct val="0"/>
        </a:spcAft>
        <a:buChar char="–"/>
        <a:defRPr sz="2800">
          <a:solidFill>
            <a:srgbClr val="800080"/>
          </a:solidFill>
          <a:latin typeface="+mn-lt"/>
        </a:defRPr>
      </a:lvl2pPr>
      <a:lvl3pPr marL="1143000" indent="-228600" algn="l" rtl="0" fontAlgn="base">
        <a:spcBef>
          <a:spcPct val="20000"/>
        </a:spcBef>
        <a:spcAft>
          <a:spcPct val="0"/>
        </a:spcAft>
        <a:buChar char="•"/>
        <a:defRPr sz="2400">
          <a:solidFill>
            <a:srgbClr val="800080"/>
          </a:solidFill>
          <a:latin typeface="+mn-lt"/>
        </a:defRPr>
      </a:lvl3pPr>
      <a:lvl4pPr marL="1600200" indent="-228600" algn="l" rtl="0" fontAlgn="base">
        <a:spcBef>
          <a:spcPct val="20000"/>
        </a:spcBef>
        <a:spcAft>
          <a:spcPct val="0"/>
        </a:spcAft>
        <a:buChar char="–"/>
        <a:defRPr sz="2000">
          <a:solidFill>
            <a:srgbClr val="800080"/>
          </a:solidFill>
          <a:latin typeface="+mn-lt"/>
        </a:defRPr>
      </a:lvl4pPr>
      <a:lvl5pPr marL="2057400" indent="-228600" algn="l" rtl="0" fontAlgn="base">
        <a:spcBef>
          <a:spcPct val="20000"/>
        </a:spcBef>
        <a:spcAft>
          <a:spcPct val="0"/>
        </a:spcAft>
        <a:buChar char="»"/>
        <a:defRPr sz="2000">
          <a:solidFill>
            <a:srgbClr val="800080"/>
          </a:solidFill>
          <a:latin typeface="+mn-lt"/>
        </a:defRPr>
      </a:lvl5pPr>
      <a:lvl6pPr marL="2514600" indent="-228600" algn="l" rtl="0" fontAlgn="base">
        <a:spcBef>
          <a:spcPct val="20000"/>
        </a:spcBef>
        <a:spcAft>
          <a:spcPct val="0"/>
        </a:spcAft>
        <a:buChar char="»"/>
        <a:defRPr sz="2000">
          <a:solidFill>
            <a:srgbClr val="800080"/>
          </a:solidFill>
          <a:latin typeface="+mn-lt"/>
        </a:defRPr>
      </a:lvl6pPr>
      <a:lvl7pPr marL="2971800" indent="-228600" algn="l" rtl="0" fontAlgn="base">
        <a:spcBef>
          <a:spcPct val="20000"/>
        </a:spcBef>
        <a:spcAft>
          <a:spcPct val="0"/>
        </a:spcAft>
        <a:buChar char="»"/>
        <a:defRPr sz="2000">
          <a:solidFill>
            <a:srgbClr val="800080"/>
          </a:solidFill>
          <a:latin typeface="+mn-lt"/>
        </a:defRPr>
      </a:lvl7pPr>
      <a:lvl8pPr marL="3429000" indent="-228600" algn="l" rtl="0" fontAlgn="base">
        <a:spcBef>
          <a:spcPct val="20000"/>
        </a:spcBef>
        <a:spcAft>
          <a:spcPct val="0"/>
        </a:spcAft>
        <a:buChar char="»"/>
        <a:defRPr sz="2000">
          <a:solidFill>
            <a:srgbClr val="800080"/>
          </a:solidFill>
          <a:latin typeface="+mn-lt"/>
        </a:defRPr>
      </a:lvl8pPr>
      <a:lvl9pPr marL="3886200" indent="-228600" algn="l" rtl="0" fontAlgn="base">
        <a:spcBef>
          <a:spcPct val="20000"/>
        </a:spcBef>
        <a:spcAft>
          <a:spcPct val="0"/>
        </a:spcAft>
        <a:buChar char="»"/>
        <a:defRPr sz="2000">
          <a:solidFill>
            <a:srgbClr val="80008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7" descr="template"/>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altLang="en-US" smtClean="0"/>
              <a:t>Click to edit Master title style</a:t>
            </a:r>
          </a:p>
        </p:txBody>
      </p:sp>
      <p:sp>
        <p:nvSpPr>
          <p:cNvPr id="1028"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smtClean="0"/>
              <a:t>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p>
        </p:txBody>
      </p:sp>
    </p:spTree>
    <p:extLst>
      <p:ext uri="{BB962C8B-B14F-4D97-AF65-F5344CB8AC3E}">
        <p14:creationId xmlns:p14="http://schemas.microsoft.com/office/powerpoint/2010/main" val="10638939"/>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Lst>
  <p:timing>
    <p:tnLst>
      <p:par>
        <p:cTn id="1" dur="indefinite" restart="never" nodeType="tmRoot"/>
      </p:par>
    </p:tnLst>
  </p:timing>
  <p:txStyles>
    <p:titleStyle>
      <a:lvl1pPr algn="l" rtl="0" eaLnBrk="0" fontAlgn="base" hangingPunct="0">
        <a:spcBef>
          <a:spcPct val="0"/>
        </a:spcBef>
        <a:spcAft>
          <a:spcPct val="0"/>
        </a:spcAft>
        <a:defRPr sz="4400" b="1">
          <a:solidFill>
            <a:srgbClr val="800080"/>
          </a:solidFill>
          <a:latin typeface="+mj-lt"/>
          <a:ea typeface="+mj-ea"/>
          <a:cs typeface="+mj-cs"/>
        </a:defRPr>
      </a:lvl1pPr>
      <a:lvl2pPr algn="l" rtl="0" eaLnBrk="0" fontAlgn="base" hangingPunct="0">
        <a:spcBef>
          <a:spcPct val="0"/>
        </a:spcBef>
        <a:spcAft>
          <a:spcPct val="0"/>
        </a:spcAft>
        <a:defRPr sz="4400" b="1">
          <a:solidFill>
            <a:srgbClr val="800080"/>
          </a:solidFill>
          <a:latin typeface="Trebuchet MS" pitchFamily="34" charset="0"/>
        </a:defRPr>
      </a:lvl2pPr>
      <a:lvl3pPr algn="l" rtl="0" eaLnBrk="0" fontAlgn="base" hangingPunct="0">
        <a:spcBef>
          <a:spcPct val="0"/>
        </a:spcBef>
        <a:spcAft>
          <a:spcPct val="0"/>
        </a:spcAft>
        <a:defRPr sz="4400" b="1">
          <a:solidFill>
            <a:srgbClr val="800080"/>
          </a:solidFill>
          <a:latin typeface="Trebuchet MS" pitchFamily="34" charset="0"/>
        </a:defRPr>
      </a:lvl3pPr>
      <a:lvl4pPr algn="l" rtl="0" eaLnBrk="0" fontAlgn="base" hangingPunct="0">
        <a:spcBef>
          <a:spcPct val="0"/>
        </a:spcBef>
        <a:spcAft>
          <a:spcPct val="0"/>
        </a:spcAft>
        <a:defRPr sz="4400" b="1">
          <a:solidFill>
            <a:srgbClr val="800080"/>
          </a:solidFill>
          <a:latin typeface="Trebuchet MS" pitchFamily="34" charset="0"/>
        </a:defRPr>
      </a:lvl4pPr>
      <a:lvl5pPr algn="l" rtl="0" eaLnBrk="0" fontAlgn="base" hangingPunct="0">
        <a:spcBef>
          <a:spcPct val="0"/>
        </a:spcBef>
        <a:spcAft>
          <a:spcPct val="0"/>
        </a:spcAft>
        <a:defRPr sz="4400" b="1">
          <a:solidFill>
            <a:srgbClr val="800080"/>
          </a:solidFill>
          <a:latin typeface="Trebuchet MS" pitchFamily="34" charset="0"/>
        </a:defRPr>
      </a:lvl5pPr>
      <a:lvl6pPr marL="457200" algn="l" rtl="0" fontAlgn="base">
        <a:spcBef>
          <a:spcPct val="0"/>
        </a:spcBef>
        <a:spcAft>
          <a:spcPct val="0"/>
        </a:spcAft>
        <a:defRPr sz="4400" b="1">
          <a:solidFill>
            <a:srgbClr val="800080"/>
          </a:solidFill>
          <a:latin typeface="Trebuchet MS" pitchFamily="34" charset="0"/>
        </a:defRPr>
      </a:lvl6pPr>
      <a:lvl7pPr marL="914400" algn="l" rtl="0" fontAlgn="base">
        <a:spcBef>
          <a:spcPct val="0"/>
        </a:spcBef>
        <a:spcAft>
          <a:spcPct val="0"/>
        </a:spcAft>
        <a:defRPr sz="4400" b="1">
          <a:solidFill>
            <a:srgbClr val="800080"/>
          </a:solidFill>
          <a:latin typeface="Trebuchet MS" pitchFamily="34" charset="0"/>
        </a:defRPr>
      </a:lvl7pPr>
      <a:lvl8pPr marL="1371600" algn="l" rtl="0" fontAlgn="base">
        <a:spcBef>
          <a:spcPct val="0"/>
        </a:spcBef>
        <a:spcAft>
          <a:spcPct val="0"/>
        </a:spcAft>
        <a:defRPr sz="4400" b="1">
          <a:solidFill>
            <a:srgbClr val="800080"/>
          </a:solidFill>
          <a:latin typeface="Trebuchet MS" pitchFamily="34" charset="0"/>
        </a:defRPr>
      </a:lvl8pPr>
      <a:lvl9pPr marL="1828800" algn="l" rtl="0" fontAlgn="base">
        <a:spcBef>
          <a:spcPct val="0"/>
        </a:spcBef>
        <a:spcAft>
          <a:spcPct val="0"/>
        </a:spcAft>
        <a:defRPr sz="4400" b="1">
          <a:solidFill>
            <a:srgbClr val="800080"/>
          </a:solidFill>
          <a:latin typeface="Trebuchet MS" pitchFamily="34" charset="0"/>
        </a:defRPr>
      </a:lvl9pPr>
    </p:titleStyle>
    <p:bodyStyle>
      <a:lvl1pPr marL="342900" indent="-342900" algn="l" rtl="0" eaLnBrk="0" fontAlgn="base" hangingPunct="0">
        <a:spcBef>
          <a:spcPct val="20000"/>
        </a:spcBef>
        <a:spcAft>
          <a:spcPct val="0"/>
        </a:spcAft>
        <a:buChar char="•"/>
        <a:defRPr sz="3200">
          <a:solidFill>
            <a:srgbClr val="800080"/>
          </a:solidFill>
          <a:latin typeface="+mn-lt"/>
          <a:ea typeface="+mn-ea"/>
          <a:cs typeface="+mn-cs"/>
        </a:defRPr>
      </a:lvl1pPr>
      <a:lvl2pPr marL="742950" indent="-285750" algn="l" rtl="0" eaLnBrk="0" fontAlgn="base" hangingPunct="0">
        <a:spcBef>
          <a:spcPct val="20000"/>
        </a:spcBef>
        <a:spcAft>
          <a:spcPct val="0"/>
        </a:spcAft>
        <a:buChar char="–"/>
        <a:defRPr sz="2800">
          <a:solidFill>
            <a:srgbClr val="800080"/>
          </a:solidFill>
          <a:latin typeface="+mn-lt"/>
        </a:defRPr>
      </a:lvl2pPr>
      <a:lvl3pPr marL="1143000" indent="-228600" algn="l" rtl="0" eaLnBrk="0" fontAlgn="base" hangingPunct="0">
        <a:spcBef>
          <a:spcPct val="20000"/>
        </a:spcBef>
        <a:spcAft>
          <a:spcPct val="0"/>
        </a:spcAft>
        <a:buChar char="•"/>
        <a:defRPr sz="2400">
          <a:solidFill>
            <a:srgbClr val="800080"/>
          </a:solidFill>
          <a:latin typeface="+mn-lt"/>
        </a:defRPr>
      </a:lvl3pPr>
      <a:lvl4pPr marL="1600200" indent="-228600" algn="l" rtl="0" eaLnBrk="0" fontAlgn="base" hangingPunct="0">
        <a:spcBef>
          <a:spcPct val="20000"/>
        </a:spcBef>
        <a:spcAft>
          <a:spcPct val="0"/>
        </a:spcAft>
        <a:buChar char="–"/>
        <a:defRPr sz="2000">
          <a:solidFill>
            <a:srgbClr val="800080"/>
          </a:solidFill>
          <a:latin typeface="+mn-lt"/>
        </a:defRPr>
      </a:lvl4pPr>
      <a:lvl5pPr marL="2057400" indent="-228600" algn="l" rtl="0" eaLnBrk="0" fontAlgn="base" hangingPunct="0">
        <a:spcBef>
          <a:spcPct val="20000"/>
        </a:spcBef>
        <a:spcAft>
          <a:spcPct val="0"/>
        </a:spcAft>
        <a:buChar char="»"/>
        <a:defRPr sz="2000">
          <a:solidFill>
            <a:srgbClr val="800080"/>
          </a:solidFill>
          <a:latin typeface="+mn-lt"/>
        </a:defRPr>
      </a:lvl5pPr>
      <a:lvl6pPr marL="2514600" indent="-228600" algn="l" rtl="0" fontAlgn="base">
        <a:spcBef>
          <a:spcPct val="20000"/>
        </a:spcBef>
        <a:spcAft>
          <a:spcPct val="0"/>
        </a:spcAft>
        <a:buChar char="»"/>
        <a:defRPr sz="2000">
          <a:solidFill>
            <a:srgbClr val="800080"/>
          </a:solidFill>
          <a:latin typeface="+mn-lt"/>
        </a:defRPr>
      </a:lvl6pPr>
      <a:lvl7pPr marL="2971800" indent="-228600" algn="l" rtl="0" fontAlgn="base">
        <a:spcBef>
          <a:spcPct val="20000"/>
        </a:spcBef>
        <a:spcAft>
          <a:spcPct val="0"/>
        </a:spcAft>
        <a:buChar char="»"/>
        <a:defRPr sz="2000">
          <a:solidFill>
            <a:srgbClr val="800080"/>
          </a:solidFill>
          <a:latin typeface="+mn-lt"/>
        </a:defRPr>
      </a:lvl7pPr>
      <a:lvl8pPr marL="3429000" indent="-228600" algn="l" rtl="0" fontAlgn="base">
        <a:spcBef>
          <a:spcPct val="20000"/>
        </a:spcBef>
        <a:spcAft>
          <a:spcPct val="0"/>
        </a:spcAft>
        <a:buChar char="»"/>
        <a:defRPr sz="2000">
          <a:solidFill>
            <a:srgbClr val="800080"/>
          </a:solidFill>
          <a:latin typeface="+mn-lt"/>
        </a:defRPr>
      </a:lvl8pPr>
      <a:lvl9pPr marL="3886200" indent="-228600" algn="l" rtl="0" fontAlgn="base">
        <a:spcBef>
          <a:spcPct val="20000"/>
        </a:spcBef>
        <a:spcAft>
          <a:spcPct val="0"/>
        </a:spcAft>
        <a:buChar char="»"/>
        <a:defRPr sz="2000">
          <a:solidFill>
            <a:srgbClr val="80008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7" descr="template"/>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altLang="en-US" smtClean="0"/>
              <a:t>Click to edit Master title style</a:t>
            </a:r>
          </a:p>
        </p:txBody>
      </p:sp>
      <p:sp>
        <p:nvSpPr>
          <p:cNvPr id="1028"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smtClean="0"/>
              <a:t>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p>
        </p:txBody>
      </p:sp>
    </p:spTree>
    <p:extLst>
      <p:ext uri="{BB962C8B-B14F-4D97-AF65-F5344CB8AC3E}">
        <p14:creationId xmlns:p14="http://schemas.microsoft.com/office/powerpoint/2010/main" val="2502200371"/>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Lst>
  <p:timing>
    <p:tnLst>
      <p:par>
        <p:cTn id="1" dur="indefinite" restart="never" nodeType="tmRoot"/>
      </p:par>
    </p:tnLst>
  </p:timing>
  <p:txStyles>
    <p:titleStyle>
      <a:lvl1pPr algn="l" rtl="0" eaLnBrk="0" fontAlgn="base" hangingPunct="0">
        <a:spcBef>
          <a:spcPct val="0"/>
        </a:spcBef>
        <a:spcAft>
          <a:spcPct val="0"/>
        </a:spcAft>
        <a:defRPr sz="4400" b="1">
          <a:solidFill>
            <a:srgbClr val="800080"/>
          </a:solidFill>
          <a:latin typeface="+mj-lt"/>
          <a:ea typeface="+mj-ea"/>
          <a:cs typeface="+mj-cs"/>
        </a:defRPr>
      </a:lvl1pPr>
      <a:lvl2pPr algn="l" rtl="0" eaLnBrk="0" fontAlgn="base" hangingPunct="0">
        <a:spcBef>
          <a:spcPct val="0"/>
        </a:spcBef>
        <a:spcAft>
          <a:spcPct val="0"/>
        </a:spcAft>
        <a:defRPr sz="4400" b="1">
          <a:solidFill>
            <a:srgbClr val="800080"/>
          </a:solidFill>
          <a:latin typeface="Trebuchet MS" pitchFamily="34" charset="0"/>
        </a:defRPr>
      </a:lvl2pPr>
      <a:lvl3pPr algn="l" rtl="0" eaLnBrk="0" fontAlgn="base" hangingPunct="0">
        <a:spcBef>
          <a:spcPct val="0"/>
        </a:spcBef>
        <a:spcAft>
          <a:spcPct val="0"/>
        </a:spcAft>
        <a:defRPr sz="4400" b="1">
          <a:solidFill>
            <a:srgbClr val="800080"/>
          </a:solidFill>
          <a:latin typeface="Trebuchet MS" pitchFamily="34" charset="0"/>
        </a:defRPr>
      </a:lvl3pPr>
      <a:lvl4pPr algn="l" rtl="0" eaLnBrk="0" fontAlgn="base" hangingPunct="0">
        <a:spcBef>
          <a:spcPct val="0"/>
        </a:spcBef>
        <a:spcAft>
          <a:spcPct val="0"/>
        </a:spcAft>
        <a:defRPr sz="4400" b="1">
          <a:solidFill>
            <a:srgbClr val="800080"/>
          </a:solidFill>
          <a:latin typeface="Trebuchet MS" pitchFamily="34" charset="0"/>
        </a:defRPr>
      </a:lvl4pPr>
      <a:lvl5pPr algn="l" rtl="0" eaLnBrk="0" fontAlgn="base" hangingPunct="0">
        <a:spcBef>
          <a:spcPct val="0"/>
        </a:spcBef>
        <a:spcAft>
          <a:spcPct val="0"/>
        </a:spcAft>
        <a:defRPr sz="4400" b="1">
          <a:solidFill>
            <a:srgbClr val="800080"/>
          </a:solidFill>
          <a:latin typeface="Trebuchet MS" pitchFamily="34" charset="0"/>
        </a:defRPr>
      </a:lvl5pPr>
      <a:lvl6pPr marL="457200" algn="l" rtl="0" fontAlgn="base">
        <a:spcBef>
          <a:spcPct val="0"/>
        </a:spcBef>
        <a:spcAft>
          <a:spcPct val="0"/>
        </a:spcAft>
        <a:defRPr sz="4400" b="1">
          <a:solidFill>
            <a:srgbClr val="800080"/>
          </a:solidFill>
          <a:latin typeface="Trebuchet MS" pitchFamily="34" charset="0"/>
        </a:defRPr>
      </a:lvl6pPr>
      <a:lvl7pPr marL="914400" algn="l" rtl="0" fontAlgn="base">
        <a:spcBef>
          <a:spcPct val="0"/>
        </a:spcBef>
        <a:spcAft>
          <a:spcPct val="0"/>
        </a:spcAft>
        <a:defRPr sz="4400" b="1">
          <a:solidFill>
            <a:srgbClr val="800080"/>
          </a:solidFill>
          <a:latin typeface="Trebuchet MS" pitchFamily="34" charset="0"/>
        </a:defRPr>
      </a:lvl7pPr>
      <a:lvl8pPr marL="1371600" algn="l" rtl="0" fontAlgn="base">
        <a:spcBef>
          <a:spcPct val="0"/>
        </a:spcBef>
        <a:spcAft>
          <a:spcPct val="0"/>
        </a:spcAft>
        <a:defRPr sz="4400" b="1">
          <a:solidFill>
            <a:srgbClr val="800080"/>
          </a:solidFill>
          <a:latin typeface="Trebuchet MS" pitchFamily="34" charset="0"/>
        </a:defRPr>
      </a:lvl8pPr>
      <a:lvl9pPr marL="1828800" algn="l" rtl="0" fontAlgn="base">
        <a:spcBef>
          <a:spcPct val="0"/>
        </a:spcBef>
        <a:spcAft>
          <a:spcPct val="0"/>
        </a:spcAft>
        <a:defRPr sz="4400" b="1">
          <a:solidFill>
            <a:srgbClr val="800080"/>
          </a:solidFill>
          <a:latin typeface="Trebuchet MS" pitchFamily="34" charset="0"/>
        </a:defRPr>
      </a:lvl9pPr>
    </p:titleStyle>
    <p:bodyStyle>
      <a:lvl1pPr marL="342900" indent="-342900" algn="l" rtl="0" eaLnBrk="0" fontAlgn="base" hangingPunct="0">
        <a:spcBef>
          <a:spcPct val="20000"/>
        </a:spcBef>
        <a:spcAft>
          <a:spcPct val="0"/>
        </a:spcAft>
        <a:buChar char="•"/>
        <a:defRPr sz="3200">
          <a:solidFill>
            <a:srgbClr val="800080"/>
          </a:solidFill>
          <a:latin typeface="+mn-lt"/>
          <a:ea typeface="+mn-ea"/>
          <a:cs typeface="+mn-cs"/>
        </a:defRPr>
      </a:lvl1pPr>
      <a:lvl2pPr marL="742950" indent="-285750" algn="l" rtl="0" eaLnBrk="0" fontAlgn="base" hangingPunct="0">
        <a:spcBef>
          <a:spcPct val="20000"/>
        </a:spcBef>
        <a:spcAft>
          <a:spcPct val="0"/>
        </a:spcAft>
        <a:buChar char="–"/>
        <a:defRPr sz="2800">
          <a:solidFill>
            <a:srgbClr val="800080"/>
          </a:solidFill>
          <a:latin typeface="+mn-lt"/>
        </a:defRPr>
      </a:lvl2pPr>
      <a:lvl3pPr marL="1143000" indent="-228600" algn="l" rtl="0" eaLnBrk="0" fontAlgn="base" hangingPunct="0">
        <a:spcBef>
          <a:spcPct val="20000"/>
        </a:spcBef>
        <a:spcAft>
          <a:spcPct val="0"/>
        </a:spcAft>
        <a:buChar char="•"/>
        <a:defRPr sz="2400">
          <a:solidFill>
            <a:srgbClr val="800080"/>
          </a:solidFill>
          <a:latin typeface="+mn-lt"/>
        </a:defRPr>
      </a:lvl3pPr>
      <a:lvl4pPr marL="1600200" indent="-228600" algn="l" rtl="0" eaLnBrk="0" fontAlgn="base" hangingPunct="0">
        <a:spcBef>
          <a:spcPct val="20000"/>
        </a:spcBef>
        <a:spcAft>
          <a:spcPct val="0"/>
        </a:spcAft>
        <a:buChar char="–"/>
        <a:defRPr sz="2000">
          <a:solidFill>
            <a:srgbClr val="800080"/>
          </a:solidFill>
          <a:latin typeface="+mn-lt"/>
        </a:defRPr>
      </a:lvl4pPr>
      <a:lvl5pPr marL="2057400" indent="-228600" algn="l" rtl="0" eaLnBrk="0" fontAlgn="base" hangingPunct="0">
        <a:spcBef>
          <a:spcPct val="20000"/>
        </a:spcBef>
        <a:spcAft>
          <a:spcPct val="0"/>
        </a:spcAft>
        <a:buChar char="»"/>
        <a:defRPr sz="2000">
          <a:solidFill>
            <a:srgbClr val="800080"/>
          </a:solidFill>
          <a:latin typeface="+mn-lt"/>
        </a:defRPr>
      </a:lvl5pPr>
      <a:lvl6pPr marL="2514600" indent="-228600" algn="l" rtl="0" fontAlgn="base">
        <a:spcBef>
          <a:spcPct val="20000"/>
        </a:spcBef>
        <a:spcAft>
          <a:spcPct val="0"/>
        </a:spcAft>
        <a:buChar char="»"/>
        <a:defRPr sz="2000">
          <a:solidFill>
            <a:srgbClr val="800080"/>
          </a:solidFill>
          <a:latin typeface="+mn-lt"/>
        </a:defRPr>
      </a:lvl6pPr>
      <a:lvl7pPr marL="2971800" indent="-228600" algn="l" rtl="0" fontAlgn="base">
        <a:spcBef>
          <a:spcPct val="20000"/>
        </a:spcBef>
        <a:spcAft>
          <a:spcPct val="0"/>
        </a:spcAft>
        <a:buChar char="»"/>
        <a:defRPr sz="2000">
          <a:solidFill>
            <a:srgbClr val="800080"/>
          </a:solidFill>
          <a:latin typeface="+mn-lt"/>
        </a:defRPr>
      </a:lvl7pPr>
      <a:lvl8pPr marL="3429000" indent="-228600" algn="l" rtl="0" fontAlgn="base">
        <a:spcBef>
          <a:spcPct val="20000"/>
        </a:spcBef>
        <a:spcAft>
          <a:spcPct val="0"/>
        </a:spcAft>
        <a:buChar char="»"/>
        <a:defRPr sz="2000">
          <a:solidFill>
            <a:srgbClr val="800080"/>
          </a:solidFill>
          <a:latin typeface="+mn-lt"/>
        </a:defRPr>
      </a:lvl8pPr>
      <a:lvl9pPr marL="3886200" indent="-228600" algn="l" rtl="0" fontAlgn="base">
        <a:spcBef>
          <a:spcPct val="20000"/>
        </a:spcBef>
        <a:spcAft>
          <a:spcPct val="0"/>
        </a:spcAft>
        <a:buChar char="»"/>
        <a:defRPr sz="2000">
          <a:solidFill>
            <a:srgbClr val="80008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13.xml"/><Relationship Id="rId5" Type="http://schemas.openxmlformats.org/officeDocument/2006/relationships/image" Target="../media/image11.jpeg"/><Relationship Id="rId4" Type="http://schemas.openxmlformats.org/officeDocument/2006/relationships/image" Target="../media/image10.wmf"/></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2.xml"/><Relationship Id="rId1" Type="http://schemas.openxmlformats.org/officeDocument/2006/relationships/vmlDrawing" Target="../drawings/vmlDrawing1.vml"/><Relationship Id="rId5" Type="http://schemas.openxmlformats.org/officeDocument/2006/relationships/image" Target="../media/image12.emf"/><Relationship Id="rId4" Type="http://schemas.openxmlformats.org/officeDocument/2006/relationships/oleObject" Target="../embeddings/oleObject1.bin"/></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2.xml"/><Relationship Id="rId1" Type="http://schemas.openxmlformats.org/officeDocument/2006/relationships/vmlDrawing" Target="../drawings/vmlDrawing2.vml"/><Relationship Id="rId5" Type="http://schemas.openxmlformats.org/officeDocument/2006/relationships/image" Target="../media/image12.emf"/><Relationship Id="rId4" Type="http://schemas.openxmlformats.org/officeDocument/2006/relationships/oleObject" Target="../embeddings/oleObject2.bin"/></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3" Type="http://schemas.openxmlformats.org/officeDocument/2006/relationships/hyperlink" Target="http://careact2016.dh.gov.uk/" TargetMode="External"/><Relationship Id="rId2" Type="http://schemas.openxmlformats.org/officeDocument/2006/relationships/notesSlide" Target="../notesSlides/notesSlide21.xml"/><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2.xml"/><Relationship Id="rId1" Type="http://schemas.openxmlformats.org/officeDocument/2006/relationships/vmlDrawing" Target="../drawings/vmlDrawing3.vml"/><Relationship Id="rId5" Type="http://schemas.openxmlformats.org/officeDocument/2006/relationships/image" Target="../media/image12.emf"/><Relationship Id="rId4" Type="http://schemas.openxmlformats.org/officeDocument/2006/relationships/oleObject" Target="../embeddings/oleObject3.bin"/></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8" Type="http://schemas.openxmlformats.org/officeDocument/2006/relationships/hyperlink" Target="http://www.reading.gov.uk/ascleaflets" TargetMode="External"/><Relationship Id="rId3" Type="http://schemas.openxmlformats.org/officeDocument/2006/relationships/notesSlide" Target="../notesSlides/notesSlide24.xml"/><Relationship Id="rId7" Type="http://schemas.openxmlformats.org/officeDocument/2006/relationships/hyperlink" Target="http://www.reading.gov.uk/marketpositionstatement" TargetMode="External"/><Relationship Id="rId2" Type="http://schemas.openxmlformats.org/officeDocument/2006/relationships/slideLayout" Target="../slideLayouts/slideLayout12.xml"/><Relationship Id="rId1" Type="http://schemas.openxmlformats.org/officeDocument/2006/relationships/vmlDrawing" Target="../drawings/vmlDrawing4.vml"/><Relationship Id="rId6" Type="http://schemas.openxmlformats.org/officeDocument/2006/relationships/hyperlink" Target="http://www.reading.gov.uk/careact" TargetMode="External"/><Relationship Id="rId5" Type="http://schemas.openxmlformats.org/officeDocument/2006/relationships/image" Target="../media/image12.emf"/><Relationship Id="rId4" Type="http://schemas.openxmlformats.org/officeDocument/2006/relationships/oleObject" Target="../embeddings/oleObject4.bin"/><Relationship Id="rId9" Type="http://schemas.openxmlformats.org/officeDocument/2006/relationships/hyperlink" Target="http://www.reading.gov.uk/servicesguide" TargetMode="Externa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7" Type="http://schemas.openxmlformats.org/officeDocument/2006/relationships/hyperlink" Target="mailto:Louise.palmer@reading.gov.uk" TargetMode="External"/><Relationship Id="rId2" Type="http://schemas.openxmlformats.org/officeDocument/2006/relationships/slideLayout" Target="../slideLayouts/slideLayout12.xml"/><Relationship Id="rId1" Type="http://schemas.openxmlformats.org/officeDocument/2006/relationships/vmlDrawing" Target="../drawings/vmlDrawing5.vml"/><Relationship Id="rId6" Type="http://schemas.openxmlformats.org/officeDocument/2006/relationships/hyperlink" Target="mailto:emily.hodges@reading.gov.uk" TargetMode="External"/><Relationship Id="rId5" Type="http://schemas.openxmlformats.org/officeDocument/2006/relationships/image" Target="../media/image12.emf"/><Relationship Id="rId4" Type="http://schemas.openxmlformats.org/officeDocument/2006/relationships/oleObject" Target="../embeddings/oleObject5.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openingtempla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050" name="Rectangle 2"/>
          <p:cNvSpPr>
            <a:spLocks noGrp="1" noChangeArrowheads="1"/>
          </p:cNvSpPr>
          <p:nvPr>
            <p:ph type="ctrTitle"/>
          </p:nvPr>
        </p:nvSpPr>
        <p:spPr>
          <a:xfrm>
            <a:off x="3923928" y="2708920"/>
            <a:ext cx="4680520" cy="2376488"/>
          </a:xfrm>
        </p:spPr>
        <p:txBody>
          <a:bodyPr/>
          <a:lstStyle/>
          <a:p>
            <a:pPr algn="ctr"/>
            <a:r>
              <a:rPr lang="en-GB" altLang="en-US" sz="5500" dirty="0" smtClean="0">
                <a:solidFill>
                  <a:schemeClr val="tx1"/>
                </a:solidFill>
              </a:rPr>
              <a:t>The Care Act in Reading</a:t>
            </a:r>
            <a:endParaRPr lang="en-GB" altLang="en-US" sz="5500" dirty="0">
              <a:solidFill>
                <a:schemeClr val="tx1"/>
              </a:solidFill>
            </a:endParaRPr>
          </a:p>
        </p:txBody>
      </p:sp>
    </p:spTree>
    <p:extLst>
      <p:ext uri="{BB962C8B-B14F-4D97-AF65-F5344CB8AC3E}">
        <p14:creationId xmlns:p14="http://schemas.microsoft.com/office/powerpoint/2010/main" val="13309966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12"/>
          <p:cNvSpPr txBox="1">
            <a:spLocks noChangeArrowheads="1"/>
          </p:cNvSpPr>
          <p:nvPr/>
        </p:nvSpPr>
        <p:spPr bwMode="auto">
          <a:xfrm>
            <a:off x="686024" y="2564904"/>
            <a:ext cx="1509712" cy="1169551"/>
          </a:xfrm>
          <a:prstGeom prst="rect">
            <a:avLst/>
          </a:prstGeom>
          <a:solidFill>
            <a:srgbClr val="DAC9E6"/>
          </a:solidFill>
          <a:ln w="9525">
            <a:solidFill>
              <a:srgbClr val="000000"/>
            </a:solidFill>
            <a:miter lim="800000"/>
            <a:headEnd/>
            <a:tailEnd/>
          </a:ln>
          <a:extLst/>
        </p:spPr>
        <p:txBody>
          <a:bodyPr>
            <a:spAutoFit/>
          </a:bodyPr>
          <a:lstStyle>
            <a:lvl1pPr eaLnBrk="0" hangingPunct="0">
              <a:spcBef>
                <a:spcPct val="20000"/>
              </a:spcBef>
              <a:buChar char="•"/>
              <a:defRPr sz="2200">
                <a:solidFill>
                  <a:schemeClr val="tx1"/>
                </a:solidFill>
                <a:latin typeface="Arial" charset="0"/>
              </a:defRPr>
            </a:lvl1pPr>
            <a:lvl2pPr marL="742950" indent="-285750" eaLnBrk="0" hangingPunct="0">
              <a:spcBef>
                <a:spcPct val="20000"/>
              </a:spcBef>
              <a:buAutoNum type="arabicPeriod"/>
              <a:defRPr sz="2800">
                <a:solidFill>
                  <a:schemeClr val="tx1"/>
                </a:solidFill>
                <a:latin typeface="Arial" charset="0"/>
              </a:defRPr>
            </a:lvl2pPr>
            <a:lvl3pPr marL="1143000" indent="-228600" eaLnBrk="0" hangingPunct="0">
              <a:spcBef>
                <a:spcPct val="20000"/>
              </a:spcBef>
              <a:buFont typeface="Arial" charset="0"/>
              <a:buChar char="–"/>
              <a:defRPr sz="2400">
                <a:solidFill>
                  <a:schemeClr val="tx1"/>
                </a:solidFill>
                <a:latin typeface="Arial" charset="0"/>
              </a:defRPr>
            </a:lvl3pPr>
            <a:lvl4pPr marL="1600200" indent="-228600" eaLnBrk="0" hangingPunct="0">
              <a:spcBef>
                <a:spcPct val="20000"/>
              </a:spcBef>
              <a:buFont typeface="Arial" charset="0"/>
              <a:buChar char="–"/>
              <a:defRPr sz="1600">
                <a:solidFill>
                  <a:schemeClr val="tx1"/>
                </a:solidFill>
                <a:latin typeface="Arial" charset="0"/>
              </a:defRPr>
            </a:lvl4pPr>
            <a:lvl5pPr marL="2057400" indent="-228600" eaLnBrk="0" hangingPunct="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eaLnBrk="1" hangingPunct="1">
              <a:spcBef>
                <a:spcPct val="0"/>
              </a:spcBef>
              <a:buFontTx/>
              <a:buNone/>
              <a:defRPr/>
            </a:pPr>
            <a:r>
              <a:rPr lang="en-GB" altLang="en-US" sz="1400" dirty="0">
                <a:solidFill>
                  <a:srgbClr val="000000"/>
                </a:solidFill>
                <a:latin typeface="+mn-lt"/>
              </a:rPr>
              <a:t>National Assistance Act 1948: established the </a:t>
            </a:r>
            <a:r>
              <a:rPr lang="en-GB" altLang="en-US" sz="1400" dirty="0" smtClean="0">
                <a:solidFill>
                  <a:srgbClr val="000000"/>
                </a:solidFill>
                <a:latin typeface="+mn-lt"/>
              </a:rPr>
              <a:t>welfare state</a:t>
            </a:r>
            <a:endParaRPr lang="en-GB" altLang="en-US" sz="1400" dirty="0">
              <a:solidFill>
                <a:srgbClr val="000000"/>
              </a:solidFill>
              <a:latin typeface="+mn-lt"/>
            </a:endParaRPr>
          </a:p>
        </p:txBody>
      </p:sp>
      <p:sp>
        <p:nvSpPr>
          <p:cNvPr id="12" name="Rectangle 9"/>
          <p:cNvSpPr>
            <a:spLocks noChangeArrowheads="1"/>
          </p:cNvSpPr>
          <p:nvPr/>
        </p:nvSpPr>
        <p:spPr bwMode="auto">
          <a:xfrm>
            <a:off x="539552" y="189582"/>
            <a:ext cx="7881938" cy="71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eaLnBrk="0" hangingPunct="0">
              <a:spcBef>
                <a:spcPct val="20000"/>
              </a:spcBef>
              <a:buChar char="•"/>
              <a:defRPr sz="2200">
                <a:solidFill>
                  <a:schemeClr val="tx1"/>
                </a:solidFill>
                <a:latin typeface="Arial" charset="0"/>
              </a:defRPr>
            </a:lvl1pPr>
            <a:lvl2pPr marL="742950" indent="-285750" eaLnBrk="0" hangingPunct="0">
              <a:spcBef>
                <a:spcPct val="20000"/>
              </a:spcBef>
              <a:buAutoNum type="arabicPeriod"/>
              <a:defRPr sz="2800">
                <a:solidFill>
                  <a:schemeClr val="tx1"/>
                </a:solidFill>
                <a:latin typeface="Arial" charset="0"/>
              </a:defRPr>
            </a:lvl2pPr>
            <a:lvl3pPr marL="1143000" indent="-228600" eaLnBrk="0" hangingPunct="0">
              <a:spcBef>
                <a:spcPct val="20000"/>
              </a:spcBef>
              <a:buFont typeface="Arial" charset="0"/>
              <a:buChar char="–"/>
              <a:defRPr sz="2400">
                <a:solidFill>
                  <a:schemeClr val="tx1"/>
                </a:solidFill>
                <a:latin typeface="Arial" charset="0"/>
              </a:defRPr>
            </a:lvl3pPr>
            <a:lvl4pPr marL="1600200" indent="-228600" eaLnBrk="0" hangingPunct="0">
              <a:spcBef>
                <a:spcPct val="20000"/>
              </a:spcBef>
              <a:buFont typeface="Arial" charset="0"/>
              <a:buChar char="–"/>
              <a:defRPr sz="1600">
                <a:solidFill>
                  <a:schemeClr val="tx1"/>
                </a:solidFill>
                <a:latin typeface="Arial" charset="0"/>
              </a:defRPr>
            </a:lvl4pPr>
            <a:lvl5pPr marL="2057400" indent="-228600" eaLnBrk="0" hangingPunct="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algn="ctr" eaLnBrk="1" hangingPunct="1">
              <a:spcBef>
                <a:spcPct val="0"/>
              </a:spcBef>
              <a:buFontTx/>
              <a:buNone/>
              <a:defRPr/>
            </a:pPr>
            <a:r>
              <a:rPr lang="en-US" altLang="en-US" sz="3200" b="1" dirty="0" smtClean="0">
                <a:latin typeface="+mn-lt"/>
              </a:rPr>
              <a:t>Why do we need the Care Act?</a:t>
            </a:r>
            <a:endParaRPr lang="en-US" altLang="en-US" sz="3200" b="1" dirty="0">
              <a:latin typeface="+mn-lt"/>
            </a:endParaRPr>
          </a:p>
        </p:txBody>
      </p:sp>
      <p:grpSp>
        <p:nvGrpSpPr>
          <p:cNvPr id="4" name="Group 3"/>
          <p:cNvGrpSpPr/>
          <p:nvPr/>
        </p:nvGrpSpPr>
        <p:grpSpPr>
          <a:xfrm>
            <a:off x="2318122" y="2636912"/>
            <a:ext cx="3622030" cy="1016000"/>
            <a:chOff x="2318122" y="2636912"/>
            <a:chExt cx="3622030" cy="1016000"/>
          </a:xfrm>
        </p:grpSpPr>
        <p:sp>
          <p:nvSpPr>
            <p:cNvPr id="3074" name="AutoShape 10"/>
            <p:cNvSpPr>
              <a:spLocks noChangeArrowheads="1"/>
            </p:cNvSpPr>
            <p:nvPr/>
          </p:nvSpPr>
          <p:spPr bwMode="auto">
            <a:xfrm>
              <a:off x="2318122" y="2636912"/>
              <a:ext cx="3622030" cy="1016000"/>
            </a:xfrm>
            <a:prstGeom prst="rightArrow">
              <a:avLst>
                <a:gd name="adj1" fmla="val 53509"/>
                <a:gd name="adj2" fmla="val 36629"/>
              </a:avLst>
            </a:prstGeom>
            <a:solidFill>
              <a:srgbClr val="800080"/>
            </a:solidFill>
            <a:ln w="9525">
              <a:solidFill>
                <a:schemeClr val="tx1"/>
              </a:solidFill>
              <a:miter lim="800000"/>
              <a:headEnd/>
              <a:tailEnd/>
            </a:ln>
          </p:spPr>
          <p:txBody>
            <a:bodyPr wrap="none" anchor="ctr"/>
            <a:lstStyle>
              <a:lvl1pPr eaLnBrk="0" hangingPunct="0">
                <a:spcBef>
                  <a:spcPct val="20000"/>
                </a:spcBef>
                <a:buChar char="•"/>
                <a:defRPr sz="3200">
                  <a:solidFill>
                    <a:srgbClr val="800080"/>
                  </a:solidFill>
                  <a:latin typeface="Trebuchet MS" pitchFamily="34" charset="0"/>
                </a:defRPr>
              </a:lvl1pPr>
              <a:lvl2pPr marL="742950" indent="-285750" eaLnBrk="0" hangingPunct="0">
                <a:spcBef>
                  <a:spcPct val="20000"/>
                </a:spcBef>
                <a:buChar char="–"/>
                <a:defRPr sz="2800">
                  <a:solidFill>
                    <a:srgbClr val="800080"/>
                  </a:solidFill>
                  <a:latin typeface="Trebuchet MS" pitchFamily="34" charset="0"/>
                </a:defRPr>
              </a:lvl2pPr>
              <a:lvl3pPr marL="1143000" indent="-228600" eaLnBrk="0" hangingPunct="0">
                <a:spcBef>
                  <a:spcPct val="20000"/>
                </a:spcBef>
                <a:buChar char="•"/>
                <a:defRPr sz="2400">
                  <a:solidFill>
                    <a:srgbClr val="800080"/>
                  </a:solidFill>
                  <a:latin typeface="Trebuchet MS" pitchFamily="34" charset="0"/>
                </a:defRPr>
              </a:lvl3pPr>
              <a:lvl4pPr marL="1600200" indent="-228600" eaLnBrk="0" hangingPunct="0">
                <a:spcBef>
                  <a:spcPct val="20000"/>
                </a:spcBef>
                <a:buChar char="–"/>
                <a:defRPr sz="2000">
                  <a:solidFill>
                    <a:srgbClr val="800080"/>
                  </a:solidFill>
                  <a:latin typeface="Trebuchet MS" pitchFamily="34" charset="0"/>
                </a:defRPr>
              </a:lvl4pPr>
              <a:lvl5pPr marL="2057400" indent="-228600" eaLnBrk="0" hangingPunct="0">
                <a:spcBef>
                  <a:spcPct val="20000"/>
                </a:spcBef>
                <a:buChar char="»"/>
                <a:defRPr sz="2000">
                  <a:solidFill>
                    <a:srgbClr val="800080"/>
                  </a:solidFill>
                  <a:latin typeface="Trebuchet MS" pitchFamily="34" charset="0"/>
                </a:defRPr>
              </a:lvl5pPr>
              <a:lvl6pPr marL="2514600" indent="-228600" eaLnBrk="0" fontAlgn="base" hangingPunct="0">
                <a:spcBef>
                  <a:spcPct val="20000"/>
                </a:spcBef>
                <a:spcAft>
                  <a:spcPct val="0"/>
                </a:spcAft>
                <a:buChar char="»"/>
                <a:defRPr sz="2000">
                  <a:solidFill>
                    <a:srgbClr val="800080"/>
                  </a:solidFill>
                  <a:latin typeface="Trebuchet MS" pitchFamily="34" charset="0"/>
                </a:defRPr>
              </a:lvl6pPr>
              <a:lvl7pPr marL="2971800" indent="-228600" eaLnBrk="0" fontAlgn="base" hangingPunct="0">
                <a:spcBef>
                  <a:spcPct val="20000"/>
                </a:spcBef>
                <a:spcAft>
                  <a:spcPct val="0"/>
                </a:spcAft>
                <a:buChar char="»"/>
                <a:defRPr sz="2000">
                  <a:solidFill>
                    <a:srgbClr val="800080"/>
                  </a:solidFill>
                  <a:latin typeface="Trebuchet MS" pitchFamily="34" charset="0"/>
                </a:defRPr>
              </a:lvl7pPr>
              <a:lvl8pPr marL="3429000" indent="-228600" eaLnBrk="0" fontAlgn="base" hangingPunct="0">
                <a:spcBef>
                  <a:spcPct val="20000"/>
                </a:spcBef>
                <a:spcAft>
                  <a:spcPct val="0"/>
                </a:spcAft>
                <a:buChar char="»"/>
                <a:defRPr sz="2000">
                  <a:solidFill>
                    <a:srgbClr val="800080"/>
                  </a:solidFill>
                  <a:latin typeface="Trebuchet MS" pitchFamily="34" charset="0"/>
                </a:defRPr>
              </a:lvl8pPr>
              <a:lvl9pPr marL="3886200" indent="-228600" eaLnBrk="0" fontAlgn="base" hangingPunct="0">
                <a:spcBef>
                  <a:spcPct val="20000"/>
                </a:spcBef>
                <a:spcAft>
                  <a:spcPct val="0"/>
                </a:spcAft>
                <a:buChar char="»"/>
                <a:defRPr sz="2000">
                  <a:solidFill>
                    <a:srgbClr val="800080"/>
                  </a:solidFill>
                  <a:latin typeface="Trebuchet MS" pitchFamily="34" charset="0"/>
                </a:defRPr>
              </a:lvl9pPr>
            </a:lstStyle>
            <a:p>
              <a:pPr eaLnBrk="1" hangingPunct="1">
                <a:spcBef>
                  <a:spcPct val="0"/>
                </a:spcBef>
                <a:buFontTx/>
                <a:buNone/>
              </a:pPr>
              <a:endParaRPr lang="en-US" altLang="en-US" sz="1200" b="0">
                <a:solidFill>
                  <a:srgbClr val="000000"/>
                </a:solidFill>
                <a:latin typeface="Arial" charset="0"/>
              </a:endParaRPr>
            </a:p>
          </p:txBody>
        </p:sp>
        <p:sp>
          <p:nvSpPr>
            <p:cNvPr id="3076" name="Text Box 14"/>
            <p:cNvSpPr txBox="1">
              <a:spLocks noChangeArrowheads="1"/>
            </p:cNvSpPr>
            <p:nvPr/>
          </p:nvSpPr>
          <p:spPr bwMode="auto">
            <a:xfrm>
              <a:off x="2390130" y="2987660"/>
              <a:ext cx="6477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rgbClr val="800080"/>
                  </a:solidFill>
                  <a:latin typeface="Trebuchet MS" pitchFamily="34" charset="0"/>
                </a:defRPr>
              </a:lvl1pPr>
              <a:lvl2pPr marL="742950" indent="-285750" eaLnBrk="0" hangingPunct="0">
                <a:spcBef>
                  <a:spcPct val="20000"/>
                </a:spcBef>
                <a:buChar char="–"/>
                <a:defRPr sz="2800">
                  <a:solidFill>
                    <a:srgbClr val="800080"/>
                  </a:solidFill>
                  <a:latin typeface="Trebuchet MS" pitchFamily="34" charset="0"/>
                </a:defRPr>
              </a:lvl2pPr>
              <a:lvl3pPr marL="1143000" indent="-228600" eaLnBrk="0" hangingPunct="0">
                <a:spcBef>
                  <a:spcPct val="20000"/>
                </a:spcBef>
                <a:buChar char="•"/>
                <a:defRPr sz="2400">
                  <a:solidFill>
                    <a:srgbClr val="800080"/>
                  </a:solidFill>
                  <a:latin typeface="Trebuchet MS" pitchFamily="34" charset="0"/>
                </a:defRPr>
              </a:lvl3pPr>
              <a:lvl4pPr marL="1600200" indent="-228600" eaLnBrk="0" hangingPunct="0">
                <a:spcBef>
                  <a:spcPct val="20000"/>
                </a:spcBef>
                <a:buChar char="–"/>
                <a:defRPr sz="2000">
                  <a:solidFill>
                    <a:srgbClr val="800080"/>
                  </a:solidFill>
                  <a:latin typeface="Trebuchet MS" pitchFamily="34" charset="0"/>
                </a:defRPr>
              </a:lvl4pPr>
              <a:lvl5pPr marL="2057400" indent="-228600" eaLnBrk="0" hangingPunct="0">
                <a:spcBef>
                  <a:spcPct val="20000"/>
                </a:spcBef>
                <a:buChar char="»"/>
                <a:defRPr sz="2000">
                  <a:solidFill>
                    <a:srgbClr val="800080"/>
                  </a:solidFill>
                  <a:latin typeface="Trebuchet MS" pitchFamily="34" charset="0"/>
                </a:defRPr>
              </a:lvl5pPr>
              <a:lvl6pPr marL="2514600" indent="-228600" eaLnBrk="0" fontAlgn="base" hangingPunct="0">
                <a:spcBef>
                  <a:spcPct val="20000"/>
                </a:spcBef>
                <a:spcAft>
                  <a:spcPct val="0"/>
                </a:spcAft>
                <a:buChar char="»"/>
                <a:defRPr sz="2000">
                  <a:solidFill>
                    <a:srgbClr val="800080"/>
                  </a:solidFill>
                  <a:latin typeface="Trebuchet MS" pitchFamily="34" charset="0"/>
                </a:defRPr>
              </a:lvl6pPr>
              <a:lvl7pPr marL="2971800" indent="-228600" eaLnBrk="0" fontAlgn="base" hangingPunct="0">
                <a:spcBef>
                  <a:spcPct val="20000"/>
                </a:spcBef>
                <a:spcAft>
                  <a:spcPct val="0"/>
                </a:spcAft>
                <a:buChar char="»"/>
                <a:defRPr sz="2000">
                  <a:solidFill>
                    <a:srgbClr val="800080"/>
                  </a:solidFill>
                  <a:latin typeface="Trebuchet MS" pitchFamily="34" charset="0"/>
                </a:defRPr>
              </a:lvl7pPr>
              <a:lvl8pPr marL="3429000" indent="-228600" eaLnBrk="0" fontAlgn="base" hangingPunct="0">
                <a:spcBef>
                  <a:spcPct val="20000"/>
                </a:spcBef>
                <a:spcAft>
                  <a:spcPct val="0"/>
                </a:spcAft>
                <a:buChar char="»"/>
                <a:defRPr sz="2000">
                  <a:solidFill>
                    <a:srgbClr val="800080"/>
                  </a:solidFill>
                  <a:latin typeface="Trebuchet MS" pitchFamily="34" charset="0"/>
                </a:defRPr>
              </a:lvl8pPr>
              <a:lvl9pPr marL="3886200" indent="-228600" eaLnBrk="0" fontAlgn="base" hangingPunct="0">
                <a:spcBef>
                  <a:spcPct val="20000"/>
                </a:spcBef>
                <a:spcAft>
                  <a:spcPct val="0"/>
                </a:spcAft>
                <a:buChar char="»"/>
                <a:defRPr sz="2000">
                  <a:solidFill>
                    <a:srgbClr val="800080"/>
                  </a:solidFill>
                  <a:latin typeface="Trebuchet MS" pitchFamily="34" charset="0"/>
                </a:defRPr>
              </a:lvl9pPr>
            </a:lstStyle>
            <a:p>
              <a:pPr eaLnBrk="1" hangingPunct="1">
                <a:spcBef>
                  <a:spcPct val="0"/>
                </a:spcBef>
                <a:buFontTx/>
                <a:buNone/>
              </a:pPr>
              <a:r>
                <a:rPr lang="en-GB" altLang="en-US" sz="1800" dirty="0">
                  <a:solidFill>
                    <a:srgbClr val="000000"/>
                  </a:solidFill>
                  <a:latin typeface="Calibri" pitchFamily="34" charset="0"/>
                </a:rPr>
                <a:t>1948</a:t>
              </a:r>
            </a:p>
          </p:txBody>
        </p:sp>
        <p:sp>
          <p:nvSpPr>
            <p:cNvPr id="3085" name="Text Box 38"/>
            <p:cNvSpPr txBox="1">
              <a:spLocks noChangeArrowheads="1"/>
            </p:cNvSpPr>
            <p:nvPr/>
          </p:nvSpPr>
          <p:spPr bwMode="auto">
            <a:xfrm>
              <a:off x="5028986" y="2987660"/>
              <a:ext cx="8114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rgbClr val="800080"/>
                  </a:solidFill>
                  <a:latin typeface="Trebuchet MS" pitchFamily="34" charset="0"/>
                </a:defRPr>
              </a:lvl1pPr>
              <a:lvl2pPr marL="742950" indent="-285750" eaLnBrk="0" hangingPunct="0">
                <a:spcBef>
                  <a:spcPct val="20000"/>
                </a:spcBef>
                <a:buChar char="–"/>
                <a:defRPr sz="2800">
                  <a:solidFill>
                    <a:srgbClr val="800080"/>
                  </a:solidFill>
                  <a:latin typeface="Trebuchet MS" pitchFamily="34" charset="0"/>
                </a:defRPr>
              </a:lvl2pPr>
              <a:lvl3pPr marL="1143000" indent="-228600" eaLnBrk="0" hangingPunct="0">
                <a:spcBef>
                  <a:spcPct val="20000"/>
                </a:spcBef>
                <a:buChar char="•"/>
                <a:defRPr sz="2400">
                  <a:solidFill>
                    <a:srgbClr val="800080"/>
                  </a:solidFill>
                  <a:latin typeface="Trebuchet MS" pitchFamily="34" charset="0"/>
                </a:defRPr>
              </a:lvl3pPr>
              <a:lvl4pPr marL="1600200" indent="-228600" eaLnBrk="0" hangingPunct="0">
                <a:spcBef>
                  <a:spcPct val="20000"/>
                </a:spcBef>
                <a:buChar char="–"/>
                <a:defRPr sz="2000">
                  <a:solidFill>
                    <a:srgbClr val="800080"/>
                  </a:solidFill>
                  <a:latin typeface="Trebuchet MS" pitchFamily="34" charset="0"/>
                </a:defRPr>
              </a:lvl4pPr>
              <a:lvl5pPr marL="2057400" indent="-228600" eaLnBrk="0" hangingPunct="0">
                <a:spcBef>
                  <a:spcPct val="20000"/>
                </a:spcBef>
                <a:buChar char="»"/>
                <a:defRPr sz="2000">
                  <a:solidFill>
                    <a:srgbClr val="800080"/>
                  </a:solidFill>
                  <a:latin typeface="Trebuchet MS" pitchFamily="34" charset="0"/>
                </a:defRPr>
              </a:lvl5pPr>
              <a:lvl6pPr marL="2514600" indent="-228600" eaLnBrk="0" fontAlgn="base" hangingPunct="0">
                <a:spcBef>
                  <a:spcPct val="20000"/>
                </a:spcBef>
                <a:spcAft>
                  <a:spcPct val="0"/>
                </a:spcAft>
                <a:buChar char="»"/>
                <a:defRPr sz="2000">
                  <a:solidFill>
                    <a:srgbClr val="800080"/>
                  </a:solidFill>
                  <a:latin typeface="Trebuchet MS" pitchFamily="34" charset="0"/>
                </a:defRPr>
              </a:lvl6pPr>
              <a:lvl7pPr marL="2971800" indent="-228600" eaLnBrk="0" fontAlgn="base" hangingPunct="0">
                <a:spcBef>
                  <a:spcPct val="20000"/>
                </a:spcBef>
                <a:spcAft>
                  <a:spcPct val="0"/>
                </a:spcAft>
                <a:buChar char="»"/>
                <a:defRPr sz="2000">
                  <a:solidFill>
                    <a:srgbClr val="800080"/>
                  </a:solidFill>
                  <a:latin typeface="Trebuchet MS" pitchFamily="34" charset="0"/>
                </a:defRPr>
              </a:lvl7pPr>
              <a:lvl8pPr marL="3429000" indent="-228600" eaLnBrk="0" fontAlgn="base" hangingPunct="0">
                <a:spcBef>
                  <a:spcPct val="20000"/>
                </a:spcBef>
                <a:spcAft>
                  <a:spcPct val="0"/>
                </a:spcAft>
                <a:buChar char="»"/>
                <a:defRPr sz="2000">
                  <a:solidFill>
                    <a:srgbClr val="800080"/>
                  </a:solidFill>
                  <a:latin typeface="Trebuchet MS" pitchFamily="34" charset="0"/>
                </a:defRPr>
              </a:lvl8pPr>
              <a:lvl9pPr marL="3886200" indent="-228600" eaLnBrk="0" fontAlgn="base" hangingPunct="0">
                <a:spcBef>
                  <a:spcPct val="20000"/>
                </a:spcBef>
                <a:spcAft>
                  <a:spcPct val="0"/>
                </a:spcAft>
                <a:buChar char="»"/>
                <a:defRPr sz="2000">
                  <a:solidFill>
                    <a:srgbClr val="800080"/>
                  </a:solidFill>
                  <a:latin typeface="Trebuchet MS" pitchFamily="34" charset="0"/>
                </a:defRPr>
              </a:lvl9pPr>
            </a:lstStyle>
            <a:p>
              <a:pPr eaLnBrk="1" hangingPunct="1">
                <a:spcBef>
                  <a:spcPct val="0"/>
                </a:spcBef>
                <a:buFontTx/>
                <a:buNone/>
              </a:pPr>
              <a:r>
                <a:rPr lang="en-GB" altLang="en-US" sz="1800" dirty="0" smtClean="0">
                  <a:solidFill>
                    <a:srgbClr val="000000"/>
                  </a:solidFill>
                  <a:latin typeface="Calibri" pitchFamily="34" charset="0"/>
                </a:rPr>
                <a:t>2014…</a:t>
              </a:r>
              <a:endParaRPr lang="en-GB" altLang="en-US" sz="1800" dirty="0">
                <a:solidFill>
                  <a:srgbClr val="000000"/>
                </a:solidFill>
                <a:latin typeface="Calibri" pitchFamily="34" charset="0"/>
              </a:endParaRPr>
            </a:p>
          </p:txBody>
        </p:sp>
      </p:grpSp>
      <p:sp>
        <p:nvSpPr>
          <p:cNvPr id="18" name="Text Box 39"/>
          <p:cNvSpPr txBox="1">
            <a:spLocks noChangeArrowheads="1"/>
          </p:cNvSpPr>
          <p:nvPr/>
        </p:nvSpPr>
        <p:spPr bwMode="auto">
          <a:xfrm>
            <a:off x="2655160" y="2257127"/>
            <a:ext cx="2720726" cy="307777"/>
          </a:xfrm>
          <a:prstGeom prst="rect">
            <a:avLst/>
          </a:prstGeom>
          <a:solidFill>
            <a:srgbClr val="DAC9E6"/>
          </a:solidFill>
          <a:ln w="9525">
            <a:solidFill>
              <a:srgbClr val="000000"/>
            </a:solidFill>
            <a:miter lim="800000"/>
            <a:headEnd/>
            <a:tailEnd/>
          </a:ln>
          <a:extLst/>
        </p:spPr>
        <p:txBody>
          <a:bodyPr wrap="square">
            <a:spAutoFit/>
          </a:bodyPr>
          <a:lstStyle>
            <a:lvl1pPr eaLnBrk="0" hangingPunct="0">
              <a:spcBef>
                <a:spcPct val="20000"/>
              </a:spcBef>
              <a:buChar char="•"/>
              <a:defRPr sz="2200">
                <a:solidFill>
                  <a:schemeClr val="tx1"/>
                </a:solidFill>
                <a:latin typeface="Arial" charset="0"/>
              </a:defRPr>
            </a:lvl1pPr>
            <a:lvl2pPr marL="742950" indent="-285750" eaLnBrk="0" hangingPunct="0">
              <a:spcBef>
                <a:spcPct val="20000"/>
              </a:spcBef>
              <a:buAutoNum type="arabicPeriod"/>
              <a:defRPr sz="2800">
                <a:solidFill>
                  <a:schemeClr val="tx1"/>
                </a:solidFill>
                <a:latin typeface="Arial" charset="0"/>
              </a:defRPr>
            </a:lvl2pPr>
            <a:lvl3pPr marL="1143000" indent="-228600" eaLnBrk="0" hangingPunct="0">
              <a:spcBef>
                <a:spcPct val="20000"/>
              </a:spcBef>
              <a:buFont typeface="Arial" charset="0"/>
              <a:buChar char="–"/>
              <a:defRPr sz="2400">
                <a:solidFill>
                  <a:schemeClr val="tx1"/>
                </a:solidFill>
                <a:latin typeface="Arial" charset="0"/>
              </a:defRPr>
            </a:lvl3pPr>
            <a:lvl4pPr marL="1600200" indent="-228600" eaLnBrk="0" hangingPunct="0">
              <a:spcBef>
                <a:spcPct val="20000"/>
              </a:spcBef>
              <a:buFont typeface="Arial" charset="0"/>
              <a:buChar char="–"/>
              <a:defRPr sz="1600">
                <a:solidFill>
                  <a:schemeClr val="tx1"/>
                </a:solidFill>
                <a:latin typeface="Arial" charset="0"/>
              </a:defRPr>
            </a:lvl4pPr>
            <a:lvl5pPr marL="2057400" indent="-228600" eaLnBrk="0" hangingPunct="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eaLnBrk="1" hangingPunct="1">
              <a:spcBef>
                <a:spcPct val="0"/>
              </a:spcBef>
              <a:buFontTx/>
              <a:buNone/>
              <a:defRPr/>
            </a:pPr>
            <a:r>
              <a:rPr lang="en-GB" altLang="en-US" sz="1400" dirty="0" smtClean="0">
                <a:solidFill>
                  <a:srgbClr val="000000"/>
                </a:solidFill>
                <a:latin typeface="+mn-lt"/>
              </a:rPr>
              <a:t>Legal framework is out of date</a:t>
            </a:r>
            <a:endParaRPr lang="en-GB" altLang="en-US" sz="1400" dirty="0">
              <a:solidFill>
                <a:srgbClr val="000000"/>
              </a:solidFill>
              <a:latin typeface="+mn-lt"/>
            </a:endParaRPr>
          </a:p>
        </p:txBody>
      </p:sp>
      <p:sp>
        <p:nvSpPr>
          <p:cNvPr id="3" name="TextBox 2"/>
          <p:cNvSpPr txBox="1"/>
          <p:nvPr/>
        </p:nvSpPr>
        <p:spPr>
          <a:xfrm>
            <a:off x="126552" y="971436"/>
            <a:ext cx="4445448" cy="369332"/>
          </a:xfrm>
          <a:prstGeom prst="rect">
            <a:avLst/>
          </a:prstGeom>
          <a:noFill/>
        </p:spPr>
        <p:txBody>
          <a:bodyPr wrap="none" rtlCol="0">
            <a:spAutoFit/>
          </a:bodyPr>
          <a:lstStyle/>
          <a:p>
            <a:r>
              <a:rPr lang="en-GB" dirty="0" smtClean="0"/>
              <a:t>Things have changed and moved on………</a:t>
            </a:r>
            <a:endParaRPr lang="en-GB" dirty="0"/>
          </a:p>
        </p:txBody>
      </p:sp>
      <p:sp>
        <p:nvSpPr>
          <p:cNvPr id="30" name="Text Box 41"/>
          <p:cNvSpPr txBox="1">
            <a:spLocks noChangeArrowheads="1"/>
          </p:cNvSpPr>
          <p:nvPr/>
        </p:nvSpPr>
        <p:spPr bwMode="auto">
          <a:xfrm>
            <a:off x="611560" y="4869160"/>
            <a:ext cx="7920880" cy="307777"/>
          </a:xfrm>
          <a:prstGeom prst="rect">
            <a:avLst/>
          </a:prstGeom>
          <a:solidFill>
            <a:srgbClr val="DAC9E6"/>
          </a:solidFill>
          <a:ln w="9525">
            <a:solidFill>
              <a:srgbClr val="000000"/>
            </a:solidFill>
            <a:miter lim="800000"/>
            <a:headEnd/>
            <a:tailEnd/>
          </a:ln>
          <a:extLst/>
        </p:spPr>
        <p:txBody>
          <a:bodyPr wrap="square">
            <a:spAutoFit/>
          </a:bodyPr>
          <a:lstStyle>
            <a:lvl1pPr eaLnBrk="0" hangingPunct="0">
              <a:spcBef>
                <a:spcPct val="20000"/>
              </a:spcBef>
              <a:buChar char="•"/>
              <a:defRPr sz="2200">
                <a:solidFill>
                  <a:schemeClr val="tx1"/>
                </a:solidFill>
                <a:latin typeface="Arial" charset="0"/>
              </a:defRPr>
            </a:lvl1pPr>
            <a:lvl2pPr marL="742950" indent="-285750" eaLnBrk="0" hangingPunct="0">
              <a:spcBef>
                <a:spcPct val="20000"/>
              </a:spcBef>
              <a:buAutoNum type="arabicPeriod"/>
              <a:defRPr sz="2800">
                <a:solidFill>
                  <a:schemeClr val="tx1"/>
                </a:solidFill>
                <a:latin typeface="Arial" charset="0"/>
              </a:defRPr>
            </a:lvl2pPr>
            <a:lvl3pPr marL="1143000" indent="-228600" eaLnBrk="0" hangingPunct="0">
              <a:spcBef>
                <a:spcPct val="20000"/>
              </a:spcBef>
              <a:buFont typeface="Arial" charset="0"/>
              <a:buChar char="–"/>
              <a:defRPr sz="2400">
                <a:solidFill>
                  <a:schemeClr val="tx1"/>
                </a:solidFill>
                <a:latin typeface="Arial" charset="0"/>
              </a:defRPr>
            </a:lvl3pPr>
            <a:lvl4pPr marL="1600200" indent="-228600" eaLnBrk="0" hangingPunct="0">
              <a:spcBef>
                <a:spcPct val="20000"/>
              </a:spcBef>
              <a:buFont typeface="Arial" charset="0"/>
              <a:buChar char="–"/>
              <a:defRPr sz="1600">
                <a:solidFill>
                  <a:schemeClr val="tx1"/>
                </a:solidFill>
                <a:latin typeface="Arial" charset="0"/>
              </a:defRPr>
            </a:lvl4pPr>
            <a:lvl5pPr marL="2057400" indent="-228600" eaLnBrk="0" hangingPunct="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eaLnBrk="1" hangingPunct="1">
              <a:spcBef>
                <a:spcPct val="0"/>
              </a:spcBef>
              <a:buFontTx/>
              <a:buNone/>
              <a:defRPr/>
            </a:pPr>
            <a:r>
              <a:rPr lang="en-GB" altLang="en-US" sz="1400" b="1" dirty="0" smtClean="0">
                <a:solidFill>
                  <a:srgbClr val="000000"/>
                </a:solidFill>
                <a:latin typeface="+mn-lt"/>
              </a:rPr>
              <a:t>It works best when we work in partnership with people, their carers and our colleagues</a:t>
            </a:r>
            <a:endParaRPr lang="en-GB" altLang="en-US" sz="1400" b="1" dirty="0">
              <a:solidFill>
                <a:srgbClr val="000000"/>
              </a:solidFill>
              <a:latin typeface="+mn-lt"/>
            </a:endParaRPr>
          </a:p>
        </p:txBody>
      </p:sp>
      <p:sp>
        <p:nvSpPr>
          <p:cNvPr id="32" name="Text Box 25"/>
          <p:cNvSpPr txBox="1">
            <a:spLocks noChangeArrowheads="1"/>
          </p:cNvSpPr>
          <p:nvPr/>
        </p:nvSpPr>
        <p:spPr bwMode="auto">
          <a:xfrm>
            <a:off x="2755383" y="3635162"/>
            <a:ext cx="2520280" cy="523220"/>
          </a:xfrm>
          <a:prstGeom prst="rect">
            <a:avLst/>
          </a:prstGeom>
          <a:solidFill>
            <a:srgbClr val="DAC9E6"/>
          </a:solidFill>
          <a:ln w="9525">
            <a:solidFill>
              <a:srgbClr val="000000"/>
            </a:solidFill>
            <a:miter lim="800000"/>
            <a:headEnd/>
            <a:tailEnd/>
          </a:ln>
          <a:extLst/>
        </p:spPr>
        <p:txBody>
          <a:bodyPr wrap="square">
            <a:spAutoFit/>
          </a:bodyPr>
          <a:lstStyle>
            <a:lvl1pPr eaLnBrk="0" hangingPunct="0">
              <a:spcBef>
                <a:spcPct val="20000"/>
              </a:spcBef>
              <a:buChar char="•"/>
              <a:defRPr sz="2200">
                <a:solidFill>
                  <a:schemeClr val="tx1"/>
                </a:solidFill>
                <a:latin typeface="Arial" charset="0"/>
              </a:defRPr>
            </a:lvl1pPr>
            <a:lvl2pPr marL="742950" indent="-285750" eaLnBrk="0" hangingPunct="0">
              <a:spcBef>
                <a:spcPct val="20000"/>
              </a:spcBef>
              <a:buAutoNum type="arabicPeriod"/>
              <a:defRPr sz="2800">
                <a:solidFill>
                  <a:schemeClr val="tx1"/>
                </a:solidFill>
                <a:latin typeface="Arial" charset="0"/>
              </a:defRPr>
            </a:lvl2pPr>
            <a:lvl3pPr marL="1143000" indent="-228600" eaLnBrk="0" hangingPunct="0">
              <a:spcBef>
                <a:spcPct val="20000"/>
              </a:spcBef>
              <a:buFont typeface="Arial" charset="0"/>
              <a:buChar char="–"/>
              <a:defRPr sz="2400">
                <a:solidFill>
                  <a:schemeClr val="tx1"/>
                </a:solidFill>
                <a:latin typeface="Arial" charset="0"/>
              </a:defRPr>
            </a:lvl3pPr>
            <a:lvl4pPr marL="1600200" indent="-228600" eaLnBrk="0" hangingPunct="0">
              <a:spcBef>
                <a:spcPct val="20000"/>
              </a:spcBef>
              <a:buFont typeface="Arial" charset="0"/>
              <a:buChar char="–"/>
              <a:defRPr sz="1600">
                <a:solidFill>
                  <a:schemeClr val="tx1"/>
                </a:solidFill>
                <a:latin typeface="Arial" charset="0"/>
              </a:defRPr>
            </a:lvl4pPr>
            <a:lvl5pPr marL="2057400" indent="-228600" eaLnBrk="0" hangingPunct="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eaLnBrk="1" hangingPunct="1">
              <a:spcBef>
                <a:spcPct val="0"/>
              </a:spcBef>
              <a:buFontTx/>
              <a:buNone/>
              <a:defRPr/>
            </a:pPr>
            <a:r>
              <a:rPr lang="en-GB" altLang="en-US" sz="1400" dirty="0" smtClean="0">
                <a:solidFill>
                  <a:srgbClr val="000000"/>
                </a:solidFill>
                <a:latin typeface="+mn-lt"/>
              </a:rPr>
              <a:t>Builds and formalises good practice</a:t>
            </a:r>
            <a:endParaRPr lang="en-GB" altLang="en-US" sz="1400" dirty="0">
              <a:solidFill>
                <a:srgbClr val="000000"/>
              </a:solidFill>
              <a:latin typeface="+mn-lt"/>
            </a:endParaRPr>
          </a:p>
        </p:txBody>
      </p:sp>
      <p:grpSp>
        <p:nvGrpSpPr>
          <p:cNvPr id="24" name="Group 23"/>
          <p:cNvGrpSpPr/>
          <p:nvPr/>
        </p:nvGrpSpPr>
        <p:grpSpPr>
          <a:xfrm>
            <a:off x="5580112" y="1052736"/>
            <a:ext cx="2664296" cy="3474387"/>
            <a:chOff x="5580112" y="1052736"/>
            <a:chExt cx="2664296" cy="3474387"/>
          </a:xfrm>
        </p:grpSpPr>
        <p:sp>
          <p:nvSpPr>
            <p:cNvPr id="11" name="Text Box 25"/>
            <p:cNvSpPr txBox="1">
              <a:spLocks noChangeArrowheads="1"/>
            </p:cNvSpPr>
            <p:nvPr/>
          </p:nvSpPr>
          <p:spPr bwMode="auto">
            <a:xfrm>
              <a:off x="6448946" y="1052736"/>
              <a:ext cx="1795462" cy="523220"/>
            </a:xfrm>
            <a:prstGeom prst="rect">
              <a:avLst/>
            </a:prstGeom>
            <a:solidFill>
              <a:srgbClr val="DAC9E6"/>
            </a:solidFill>
            <a:ln w="9525">
              <a:solidFill>
                <a:srgbClr val="000000"/>
              </a:solidFill>
              <a:miter lim="800000"/>
              <a:headEnd/>
              <a:tailEnd/>
            </a:ln>
            <a:extLst/>
          </p:spPr>
          <p:txBody>
            <a:bodyPr>
              <a:spAutoFit/>
            </a:bodyPr>
            <a:lstStyle>
              <a:lvl1pPr eaLnBrk="0" hangingPunct="0">
                <a:spcBef>
                  <a:spcPct val="20000"/>
                </a:spcBef>
                <a:buChar char="•"/>
                <a:defRPr sz="2200">
                  <a:solidFill>
                    <a:schemeClr val="tx1"/>
                  </a:solidFill>
                  <a:latin typeface="Arial" charset="0"/>
                </a:defRPr>
              </a:lvl1pPr>
              <a:lvl2pPr marL="742950" indent="-285750" eaLnBrk="0" hangingPunct="0">
                <a:spcBef>
                  <a:spcPct val="20000"/>
                </a:spcBef>
                <a:buAutoNum type="arabicPeriod"/>
                <a:defRPr sz="2800">
                  <a:solidFill>
                    <a:schemeClr val="tx1"/>
                  </a:solidFill>
                  <a:latin typeface="Arial" charset="0"/>
                </a:defRPr>
              </a:lvl2pPr>
              <a:lvl3pPr marL="1143000" indent="-228600" eaLnBrk="0" hangingPunct="0">
                <a:spcBef>
                  <a:spcPct val="20000"/>
                </a:spcBef>
                <a:buFont typeface="Arial" charset="0"/>
                <a:buChar char="–"/>
                <a:defRPr sz="2400">
                  <a:solidFill>
                    <a:schemeClr val="tx1"/>
                  </a:solidFill>
                  <a:latin typeface="Arial" charset="0"/>
                </a:defRPr>
              </a:lvl3pPr>
              <a:lvl4pPr marL="1600200" indent="-228600" eaLnBrk="0" hangingPunct="0">
                <a:spcBef>
                  <a:spcPct val="20000"/>
                </a:spcBef>
                <a:buFont typeface="Arial" charset="0"/>
                <a:buChar char="–"/>
                <a:defRPr sz="1600">
                  <a:solidFill>
                    <a:schemeClr val="tx1"/>
                  </a:solidFill>
                  <a:latin typeface="Arial" charset="0"/>
                </a:defRPr>
              </a:lvl4pPr>
              <a:lvl5pPr marL="2057400" indent="-228600" eaLnBrk="0" hangingPunct="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eaLnBrk="1" hangingPunct="1">
                <a:spcBef>
                  <a:spcPct val="0"/>
                </a:spcBef>
                <a:buFontTx/>
                <a:buNone/>
                <a:defRPr/>
              </a:pPr>
              <a:r>
                <a:rPr lang="en-GB" altLang="en-US" sz="1400" dirty="0" smtClean="0">
                  <a:solidFill>
                    <a:srgbClr val="000000"/>
                  </a:solidFill>
                  <a:latin typeface="+mn-lt"/>
                </a:rPr>
                <a:t>Ready to meet growing demand</a:t>
              </a:r>
              <a:endParaRPr lang="en-GB" altLang="en-US" sz="1400" dirty="0">
                <a:solidFill>
                  <a:srgbClr val="000000"/>
                </a:solidFill>
                <a:latin typeface="+mn-lt"/>
              </a:endParaRPr>
            </a:p>
          </p:txBody>
        </p:sp>
        <p:sp>
          <p:nvSpPr>
            <p:cNvPr id="20" name="Text Box 41"/>
            <p:cNvSpPr txBox="1">
              <a:spLocks noChangeArrowheads="1"/>
            </p:cNvSpPr>
            <p:nvPr/>
          </p:nvSpPr>
          <p:spPr bwMode="auto">
            <a:xfrm>
              <a:off x="6423280" y="1772816"/>
              <a:ext cx="1800225" cy="738664"/>
            </a:xfrm>
            <a:prstGeom prst="rect">
              <a:avLst/>
            </a:prstGeom>
            <a:solidFill>
              <a:srgbClr val="DAC9E6"/>
            </a:solidFill>
            <a:ln w="9525">
              <a:solidFill>
                <a:srgbClr val="000000"/>
              </a:solidFill>
              <a:miter lim="800000"/>
              <a:headEnd/>
              <a:tailEnd/>
            </a:ln>
            <a:extLst/>
          </p:spPr>
          <p:txBody>
            <a:bodyPr>
              <a:spAutoFit/>
            </a:bodyPr>
            <a:lstStyle>
              <a:lvl1pPr eaLnBrk="0" hangingPunct="0">
                <a:spcBef>
                  <a:spcPct val="20000"/>
                </a:spcBef>
                <a:buChar char="•"/>
                <a:defRPr sz="2200">
                  <a:solidFill>
                    <a:schemeClr val="tx1"/>
                  </a:solidFill>
                  <a:latin typeface="Arial" charset="0"/>
                </a:defRPr>
              </a:lvl1pPr>
              <a:lvl2pPr marL="742950" indent="-285750" eaLnBrk="0" hangingPunct="0">
                <a:spcBef>
                  <a:spcPct val="20000"/>
                </a:spcBef>
                <a:buAutoNum type="arabicPeriod"/>
                <a:defRPr sz="2800">
                  <a:solidFill>
                    <a:schemeClr val="tx1"/>
                  </a:solidFill>
                  <a:latin typeface="Arial" charset="0"/>
                </a:defRPr>
              </a:lvl2pPr>
              <a:lvl3pPr marL="1143000" indent="-228600" eaLnBrk="0" hangingPunct="0">
                <a:spcBef>
                  <a:spcPct val="20000"/>
                </a:spcBef>
                <a:buFont typeface="Arial" charset="0"/>
                <a:buChar char="–"/>
                <a:defRPr sz="2400">
                  <a:solidFill>
                    <a:schemeClr val="tx1"/>
                  </a:solidFill>
                  <a:latin typeface="Arial" charset="0"/>
                </a:defRPr>
              </a:lvl3pPr>
              <a:lvl4pPr marL="1600200" indent="-228600" eaLnBrk="0" hangingPunct="0">
                <a:spcBef>
                  <a:spcPct val="20000"/>
                </a:spcBef>
                <a:buFont typeface="Arial" charset="0"/>
                <a:buChar char="–"/>
                <a:defRPr sz="1600">
                  <a:solidFill>
                    <a:schemeClr val="tx1"/>
                  </a:solidFill>
                  <a:latin typeface="Arial" charset="0"/>
                </a:defRPr>
              </a:lvl4pPr>
              <a:lvl5pPr marL="2057400" indent="-228600" eaLnBrk="0" hangingPunct="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eaLnBrk="1" hangingPunct="1">
                <a:spcBef>
                  <a:spcPct val="0"/>
                </a:spcBef>
                <a:buFontTx/>
                <a:buNone/>
                <a:defRPr/>
              </a:pPr>
              <a:r>
                <a:rPr lang="en-GB" altLang="en-US" sz="1400" dirty="0" smtClean="0">
                  <a:solidFill>
                    <a:srgbClr val="000000"/>
                  </a:solidFill>
                  <a:latin typeface="+mn-lt"/>
                </a:rPr>
                <a:t>Based on strengths of individuals and communities</a:t>
              </a:r>
              <a:endParaRPr lang="en-GB" altLang="en-US" sz="1400" dirty="0">
                <a:solidFill>
                  <a:srgbClr val="000000"/>
                </a:solidFill>
                <a:latin typeface="+mn-lt"/>
              </a:endParaRPr>
            </a:p>
          </p:txBody>
        </p:sp>
        <p:sp>
          <p:nvSpPr>
            <p:cNvPr id="29" name="Text Box 41"/>
            <p:cNvSpPr txBox="1">
              <a:spLocks noChangeArrowheads="1"/>
            </p:cNvSpPr>
            <p:nvPr/>
          </p:nvSpPr>
          <p:spPr bwMode="auto">
            <a:xfrm>
              <a:off x="6444183" y="2780928"/>
              <a:ext cx="1800225" cy="523220"/>
            </a:xfrm>
            <a:prstGeom prst="rect">
              <a:avLst/>
            </a:prstGeom>
            <a:solidFill>
              <a:srgbClr val="DAC9E6"/>
            </a:solidFill>
            <a:ln w="9525">
              <a:solidFill>
                <a:srgbClr val="000000"/>
              </a:solidFill>
              <a:miter lim="800000"/>
              <a:headEnd/>
              <a:tailEnd/>
            </a:ln>
            <a:extLst/>
          </p:spPr>
          <p:txBody>
            <a:bodyPr>
              <a:spAutoFit/>
            </a:bodyPr>
            <a:lstStyle>
              <a:lvl1pPr eaLnBrk="0" hangingPunct="0">
                <a:spcBef>
                  <a:spcPct val="20000"/>
                </a:spcBef>
                <a:buChar char="•"/>
                <a:defRPr sz="2200">
                  <a:solidFill>
                    <a:schemeClr val="tx1"/>
                  </a:solidFill>
                  <a:latin typeface="Arial" charset="0"/>
                </a:defRPr>
              </a:lvl1pPr>
              <a:lvl2pPr marL="742950" indent="-285750" eaLnBrk="0" hangingPunct="0">
                <a:spcBef>
                  <a:spcPct val="20000"/>
                </a:spcBef>
                <a:buAutoNum type="arabicPeriod"/>
                <a:defRPr sz="2800">
                  <a:solidFill>
                    <a:schemeClr val="tx1"/>
                  </a:solidFill>
                  <a:latin typeface="Arial" charset="0"/>
                </a:defRPr>
              </a:lvl2pPr>
              <a:lvl3pPr marL="1143000" indent="-228600" eaLnBrk="0" hangingPunct="0">
                <a:spcBef>
                  <a:spcPct val="20000"/>
                </a:spcBef>
                <a:buFont typeface="Arial" charset="0"/>
                <a:buChar char="–"/>
                <a:defRPr sz="2400">
                  <a:solidFill>
                    <a:schemeClr val="tx1"/>
                  </a:solidFill>
                  <a:latin typeface="Arial" charset="0"/>
                </a:defRPr>
              </a:lvl3pPr>
              <a:lvl4pPr marL="1600200" indent="-228600" eaLnBrk="0" hangingPunct="0">
                <a:spcBef>
                  <a:spcPct val="20000"/>
                </a:spcBef>
                <a:buFont typeface="Arial" charset="0"/>
                <a:buChar char="–"/>
                <a:defRPr sz="1600">
                  <a:solidFill>
                    <a:schemeClr val="tx1"/>
                  </a:solidFill>
                  <a:latin typeface="Arial" charset="0"/>
                </a:defRPr>
              </a:lvl4pPr>
              <a:lvl5pPr marL="2057400" indent="-228600" eaLnBrk="0" hangingPunct="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eaLnBrk="1" hangingPunct="1">
                <a:spcBef>
                  <a:spcPct val="0"/>
                </a:spcBef>
                <a:buFontTx/>
                <a:buNone/>
                <a:defRPr/>
              </a:pPr>
              <a:r>
                <a:rPr lang="en-GB" altLang="en-US" sz="1400" dirty="0" smtClean="0">
                  <a:solidFill>
                    <a:srgbClr val="000000"/>
                  </a:solidFill>
                  <a:latin typeface="+mn-lt"/>
                </a:rPr>
                <a:t>Prevention rather than reaction</a:t>
              </a:r>
              <a:endParaRPr lang="en-GB" altLang="en-US" sz="1400" dirty="0">
                <a:solidFill>
                  <a:srgbClr val="000000"/>
                </a:solidFill>
                <a:latin typeface="+mn-lt"/>
              </a:endParaRPr>
            </a:p>
          </p:txBody>
        </p:sp>
        <p:sp>
          <p:nvSpPr>
            <p:cNvPr id="31" name="Text Box 41"/>
            <p:cNvSpPr txBox="1">
              <a:spLocks noChangeArrowheads="1"/>
            </p:cNvSpPr>
            <p:nvPr/>
          </p:nvSpPr>
          <p:spPr bwMode="auto">
            <a:xfrm>
              <a:off x="6444183" y="3573016"/>
              <a:ext cx="1800225" cy="954107"/>
            </a:xfrm>
            <a:prstGeom prst="rect">
              <a:avLst/>
            </a:prstGeom>
            <a:solidFill>
              <a:srgbClr val="DAC9E6"/>
            </a:solidFill>
            <a:ln w="9525">
              <a:solidFill>
                <a:srgbClr val="000000"/>
              </a:solidFill>
              <a:miter lim="800000"/>
              <a:headEnd/>
              <a:tailEnd/>
            </a:ln>
            <a:extLst/>
          </p:spPr>
          <p:txBody>
            <a:bodyPr>
              <a:spAutoFit/>
            </a:bodyPr>
            <a:lstStyle>
              <a:lvl1pPr eaLnBrk="0" hangingPunct="0">
                <a:spcBef>
                  <a:spcPct val="20000"/>
                </a:spcBef>
                <a:buChar char="•"/>
                <a:defRPr sz="2200">
                  <a:solidFill>
                    <a:schemeClr val="tx1"/>
                  </a:solidFill>
                  <a:latin typeface="Arial" charset="0"/>
                </a:defRPr>
              </a:lvl1pPr>
              <a:lvl2pPr marL="742950" indent="-285750" eaLnBrk="0" hangingPunct="0">
                <a:spcBef>
                  <a:spcPct val="20000"/>
                </a:spcBef>
                <a:buAutoNum type="arabicPeriod"/>
                <a:defRPr sz="2800">
                  <a:solidFill>
                    <a:schemeClr val="tx1"/>
                  </a:solidFill>
                  <a:latin typeface="Arial" charset="0"/>
                </a:defRPr>
              </a:lvl2pPr>
              <a:lvl3pPr marL="1143000" indent="-228600" eaLnBrk="0" hangingPunct="0">
                <a:spcBef>
                  <a:spcPct val="20000"/>
                </a:spcBef>
                <a:buFont typeface="Arial" charset="0"/>
                <a:buChar char="–"/>
                <a:defRPr sz="2400">
                  <a:solidFill>
                    <a:schemeClr val="tx1"/>
                  </a:solidFill>
                  <a:latin typeface="Arial" charset="0"/>
                </a:defRPr>
              </a:lvl3pPr>
              <a:lvl4pPr marL="1600200" indent="-228600" eaLnBrk="0" hangingPunct="0">
                <a:spcBef>
                  <a:spcPct val="20000"/>
                </a:spcBef>
                <a:buFont typeface="Arial" charset="0"/>
                <a:buChar char="–"/>
                <a:defRPr sz="1600">
                  <a:solidFill>
                    <a:schemeClr val="tx1"/>
                  </a:solidFill>
                  <a:latin typeface="Arial" charset="0"/>
                </a:defRPr>
              </a:lvl4pPr>
              <a:lvl5pPr marL="2057400" indent="-228600" eaLnBrk="0" hangingPunct="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eaLnBrk="1" hangingPunct="1">
                <a:spcBef>
                  <a:spcPct val="0"/>
                </a:spcBef>
                <a:buFontTx/>
                <a:buNone/>
                <a:defRPr/>
              </a:pPr>
              <a:r>
                <a:rPr lang="en-GB" altLang="en-US" sz="1400" dirty="0" smtClean="0">
                  <a:solidFill>
                    <a:srgbClr val="000000"/>
                  </a:solidFill>
                  <a:latin typeface="+mn-lt"/>
                </a:rPr>
                <a:t>Clear and consistent care for people and their carers</a:t>
              </a:r>
              <a:endParaRPr lang="en-GB" altLang="en-US" sz="1400" dirty="0">
                <a:solidFill>
                  <a:srgbClr val="000000"/>
                </a:solidFill>
                <a:latin typeface="+mn-lt"/>
              </a:endParaRPr>
            </a:p>
          </p:txBody>
        </p:sp>
        <p:cxnSp>
          <p:nvCxnSpPr>
            <p:cNvPr id="6" name="Straight Arrow Connector 5"/>
            <p:cNvCxnSpPr/>
            <p:nvPr/>
          </p:nvCxnSpPr>
          <p:spPr bwMode="auto">
            <a:xfrm flipV="1">
              <a:off x="5580112" y="1340768"/>
              <a:ext cx="432048" cy="1170712"/>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 name="Straight Arrow Connector 8"/>
            <p:cNvCxnSpPr/>
            <p:nvPr/>
          </p:nvCxnSpPr>
          <p:spPr bwMode="auto">
            <a:xfrm flipV="1">
              <a:off x="5840427" y="2348880"/>
              <a:ext cx="387757" cy="360040"/>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Straight Arrow Connector 13"/>
            <p:cNvCxnSpPr/>
            <p:nvPr/>
          </p:nvCxnSpPr>
          <p:spPr bwMode="auto">
            <a:xfrm>
              <a:off x="6034305" y="3172326"/>
              <a:ext cx="193879" cy="0"/>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Straight Arrow Connector 15"/>
            <p:cNvCxnSpPr/>
            <p:nvPr/>
          </p:nvCxnSpPr>
          <p:spPr bwMode="auto">
            <a:xfrm>
              <a:off x="5840427" y="3652912"/>
              <a:ext cx="459765" cy="352152"/>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Tree>
    <p:extLst>
      <p:ext uri="{BB962C8B-B14F-4D97-AF65-F5344CB8AC3E}">
        <p14:creationId xmlns:p14="http://schemas.microsoft.com/office/powerpoint/2010/main" val="155505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8" grpId="0" animBg="1"/>
      <p:bldP spid="3" grpId="0"/>
      <p:bldP spid="30" grpId="0" animBg="1"/>
      <p:bldP spid="3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5796136" y="5301208"/>
            <a:ext cx="2874914" cy="1224136"/>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smtClean="0">
              <a:ln>
                <a:noFill/>
              </a:ln>
              <a:solidFill>
                <a:schemeClr val="tx1"/>
              </a:solidFill>
              <a:effectLst/>
              <a:latin typeface="Arial" charset="0"/>
            </a:endParaRPr>
          </a:p>
        </p:txBody>
      </p:sp>
      <p:sp>
        <p:nvSpPr>
          <p:cNvPr id="4098" name="Rectangle 9"/>
          <p:cNvSpPr>
            <a:spLocks noGrp="1" noChangeArrowheads="1"/>
          </p:cNvSpPr>
          <p:nvPr>
            <p:ph type="title" idx="4294967295"/>
          </p:nvPr>
        </p:nvSpPr>
        <p:spPr>
          <a:xfrm>
            <a:off x="611560" y="117574"/>
            <a:ext cx="7881938" cy="719138"/>
          </a:xfrm>
        </p:spPr>
        <p:txBody>
          <a:bodyPr/>
          <a:lstStyle/>
          <a:p>
            <a:pPr algn="ctr" eaLnBrk="1" hangingPunct="1"/>
            <a:r>
              <a:rPr lang="en-US" altLang="en-US" sz="3200" dirty="0" smtClean="0">
                <a:solidFill>
                  <a:schemeClr val="tx1"/>
                </a:solidFill>
                <a:latin typeface="+mn-lt"/>
              </a:rPr>
              <a:t>What does the Care Act do 2015-2016?</a:t>
            </a:r>
          </a:p>
        </p:txBody>
      </p:sp>
      <p:sp>
        <p:nvSpPr>
          <p:cNvPr id="4099" name="Rectangle 3"/>
          <p:cNvSpPr>
            <a:spLocks noChangeArrowheads="1"/>
          </p:cNvSpPr>
          <p:nvPr/>
        </p:nvSpPr>
        <p:spPr bwMode="auto">
          <a:xfrm>
            <a:off x="179512" y="476672"/>
            <a:ext cx="8491538"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95263" indent="-195263" eaLnBrk="0" hangingPunct="0">
              <a:spcBef>
                <a:spcPct val="20000"/>
              </a:spcBef>
              <a:buChar char="•"/>
              <a:defRPr sz="3200">
                <a:solidFill>
                  <a:srgbClr val="800080"/>
                </a:solidFill>
                <a:latin typeface="Trebuchet MS" pitchFamily="34" charset="0"/>
              </a:defRPr>
            </a:lvl1pPr>
            <a:lvl2pPr marL="742950" indent="-285750" eaLnBrk="0" hangingPunct="0">
              <a:spcBef>
                <a:spcPct val="20000"/>
              </a:spcBef>
              <a:buChar char="–"/>
              <a:defRPr sz="2800">
                <a:solidFill>
                  <a:srgbClr val="800080"/>
                </a:solidFill>
                <a:latin typeface="Trebuchet MS" pitchFamily="34" charset="0"/>
              </a:defRPr>
            </a:lvl2pPr>
            <a:lvl3pPr marL="1143000" indent="-228600" eaLnBrk="0" hangingPunct="0">
              <a:spcBef>
                <a:spcPct val="20000"/>
              </a:spcBef>
              <a:buChar char="•"/>
              <a:defRPr sz="2400">
                <a:solidFill>
                  <a:srgbClr val="800080"/>
                </a:solidFill>
                <a:latin typeface="Trebuchet MS" pitchFamily="34" charset="0"/>
              </a:defRPr>
            </a:lvl3pPr>
            <a:lvl4pPr marL="1600200" indent="-228600" eaLnBrk="0" hangingPunct="0">
              <a:spcBef>
                <a:spcPct val="20000"/>
              </a:spcBef>
              <a:buChar char="–"/>
              <a:defRPr sz="2000">
                <a:solidFill>
                  <a:srgbClr val="800080"/>
                </a:solidFill>
                <a:latin typeface="Trebuchet MS" pitchFamily="34" charset="0"/>
              </a:defRPr>
            </a:lvl4pPr>
            <a:lvl5pPr marL="2057400" indent="-228600" eaLnBrk="0" hangingPunct="0">
              <a:spcBef>
                <a:spcPct val="20000"/>
              </a:spcBef>
              <a:buChar char="»"/>
              <a:defRPr sz="2000">
                <a:solidFill>
                  <a:srgbClr val="800080"/>
                </a:solidFill>
                <a:latin typeface="Trebuchet MS" pitchFamily="34" charset="0"/>
              </a:defRPr>
            </a:lvl5pPr>
            <a:lvl6pPr marL="2514600" indent="-228600" eaLnBrk="0" fontAlgn="base" hangingPunct="0">
              <a:spcBef>
                <a:spcPct val="20000"/>
              </a:spcBef>
              <a:spcAft>
                <a:spcPct val="0"/>
              </a:spcAft>
              <a:buChar char="»"/>
              <a:defRPr sz="2000">
                <a:solidFill>
                  <a:srgbClr val="800080"/>
                </a:solidFill>
                <a:latin typeface="Trebuchet MS" pitchFamily="34" charset="0"/>
              </a:defRPr>
            </a:lvl6pPr>
            <a:lvl7pPr marL="2971800" indent="-228600" eaLnBrk="0" fontAlgn="base" hangingPunct="0">
              <a:spcBef>
                <a:spcPct val="20000"/>
              </a:spcBef>
              <a:spcAft>
                <a:spcPct val="0"/>
              </a:spcAft>
              <a:buChar char="»"/>
              <a:defRPr sz="2000">
                <a:solidFill>
                  <a:srgbClr val="800080"/>
                </a:solidFill>
                <a:latin typeface="Trebuchet MS" pitchFamily="34" charset="0"/>
              </a:defRPr>
            </a:lvl7pPr>
            <a:lvl8pPr marL="3429000" indent="-228600" eaLnBrk="0" fontAlgn="base" hangingPunct="0">
              <a:spcBef>
                <a:spcPct val="20000"/>
              </a:spcBef>
              <a:spcAft>
                <a:spcPct val="0"/>
              </a:spcAft>
              <a:buChar char="»"/>
              <a:defRPr sz="2000">
                <a:solidFill>
                  <a:srgbClr val="800080"/>
                </a:solidFill>
                <a:latin typeface="Trebuchet MS" pitchFamily="34" charset="0"/>
              </a:defRPr>
            </a:lvl8pPr>
            <a:lvl9pPr marL="3886200" indent="-228600" eaLnBrk="0" fontAlgn="base" hangingPunct="0">
              <a:spcBef>
                <a:spcPct val="20000"/>
              </a:spcBef>
              <a:spcAft>
                <a:spcPct val="0"/>
              </a:spcAft>
              <a:buChar char="»"/>
              <a:defRPr sz="2000">
                <a:solidFill>
                  <a:srgbClr val="800080"/>
                </a:solidFill>
                <a:latin typeface="Trebuchet MS" pitchFamily="34" charset="0"/>
              </a:defRPr>
            </a:lvl9pPr>
          </a:lstStyle>
          <a:p>
            <a:pPr>
              <a:buFontTx/>
              <a:buNone/>
            </a:pPr>
            <a:endParaRPr lang="en-GB" altLang="en-US" sz="2400" b="0" dirty="0">
              <a:solidFill>
                <a:schemeClr val="tx1"/>
              </a:solidFill>
              <a:latin typeface="+mn-lt"/>
            </a:endParaRPr>
          </a:p>
          <a:p>
            <a:pPr>
              <a:buClr>
                <a:srgbClr val="007662"/>
              </a:buClr>
              <a:buFontTx/>
              <a:buNone/>
            </a:pPr>
            <a:r>
              <a:rPr lang="en-GB" altLang="en-US" sz="2400" b="0" dirty="0">
                <a:solidFill>
                  <a:schemeClr val="tx1"/>
                </a:solidFill>
                <a:latin typeface="+mn-lt"/>
              </a:rPr>
              <a:t>		It </a:t>
            </a:r>
            <a:r>
              <a:rPr lang="en-GB" altLang="en-US" sz="2400" dirty="0" smtClean="0">
                <a:solidFill>
                  <a:schemeClr val="tx1"/>
                </a:solidFill>
                <a:latin typeface="+mn-lt"/>
              </a:rPr>
              <a:t>focusses care and support around the person, their 	needs </a:t>
            </a:r>
            <a:r>
              <a:rPr lang="en-GB" altLang="en-US" sz="2400" dirty="0">
                <a:solidFill>
                  <a:schemeClr val="tx1"/>
                </a:solidFill>
                <a:latin typeface="+mn-lt"/>
              </a:rPr>
              <a:t>and outcomes – rather than based on disability, </a:t>
            </a:r>
            <a:r>
              <a:rPr lang="en-GB" altLang="en-US" sz="2400" dirty="0" smtClean="0">
                <a:solidFill>
                  <a:schemeClr val="tx1"/>
                </a:solidFill>
                <a:latin typeface="+mn-lt"/>
              </a:rPr>
              <a:t>	setting </a:t>
            </a:r>
            <a:r>
              <a:rPr lang="en-GB" altLang="en-US" sz="2400" dirty="0">
                <a:solidFill>
                  <a:schemeClr val="tx1"/>
                </a:solidFill>
                <a:latin typeface="+mn-lt"/>
              </a:rPr>
              <a:t>or types of service</a:t>
            </a:r>
          </a:p>
          <a:p>
            <a:pPr>
              <a:buClr>
                <a:srgbClr val="007662"/>
              </a:buClr>
              <a:buFontTx/>
              <a:buNone/>
            </a:pPr>
            <a:r>
              <a:rPr lang="en-GB" altLang="en-US" sz="2400" b="0" dirty="0">
                <a:solidFill>
                  <a:schemeClr val="tx1"/>
                </a:solidFill>
                <a:latin typeface="+mn-lt"/>
              </a:rPr>
              <a:t>	</a:t>
            </a:r>
            <a:r>
              <a:rPr lang="en-GB" altLang="en-US" sz="2400" b="0" dirty="0" smtClean="0">
                <a:solidFill>
                  <a:schemeClr val="tx1"/>
                </a:solidFill>
                <a:latin typeface="+mn-lt"/>
              </a:rPr>
              <a:t>	</a:t>
            </a:r>
          </a:p>
          <a:p>
            <a:pPr>
              <a:buClr>
                <a:srgbClr val="007662"/>
              </a:buClr>
              <a:buFontTx/>
              <a:buNone/>
            </a:pPr>
            <a:r>
              <a:rPr lang="en-GB" altLang="en-US" sz="2400" dirty="0">
                <a:solidFill>
                  <a:schemeClr val="tx1"/>
                </a:solidFill>
                <a:latin typeface="+mn-lt"/>
              </a:rPr>
              <a:t>	</a:t>
            </a:r>
            <a:r>
              <a:rPr lang="en-GB" altLang="en-US" sz="2400" dirty="0" smtClean="0">
                <a:solidFill>
                  <a:schemeClr val="tx1"/>
                </a:solidFill>
                <a:latin typeface="+mn-lt"/>
              </a:rPr>
              <a:t>	</a:t>
            </a:r>
          </a:p>
          <a:p>
            <a:pPr>
              <a:buClr>
                <a:srgbClr val="007662"/>
              </a:buClr>
              <a:buFontTx/>
              <a:buNone/>
            </a:pPr>
            <a:endParaRPr lang="en-GB" altLang="en-US" sz="2400" b="0" dirty="0">
              <a:solidFill>
                <a:schemeClr val="tx1"/>
              </a:solidFill>
              <a:latin typeface="+mn-lt"/>
            </a:endParaRPr>
          </a:p>
          <a:p>
            <a:pPr>
              <a:buClr>
                <a:srgbClr val="007662"/>
              </a:buClr>
              <a:buFontTx/>
              <a:buNone/>
            </a:pPr>
            <a:endParaRPr lang="en-GB" altLang="en-US" sz="2400" dirty="0" smtClean="0">
              <a:solidFill>
                <a:schemeClr val="tx1"/>
              </a:solidFill>
              <a:latin typeface="+mn-lt"/>
            </a:endParaRPr>
          </a:p>
          <a:p>
            <a:pPr>
              <a:buClr>
                <a:srgbClr val="007662"/>
              </a:buClr>
              <a:buFontTx/>
              <a:buNone/>
            </a:pPr>
            <a:r>
              <a:rPr lang="en-GB" altLang="en-US" sz="2400" b="0" dirty="0">
                <a:solidFill>
                  <a:schemeClr val="tx1"/>
                </a:solidFill>
                <a:latin typeface="+mn-lt"/>
              </a:rPr>
              <a:t>	</a:t>
            </a:r>
            <a:r>
              <a:rPr lang="en-GB" altLang="en-US" sz="2400" b="0" dirty="0" smtClean="0">
                <a:solidFill>
                  <a:schemeClr val="tx1"/>
                </a:solidFill>
                <a:latin typeface="+mn-lt"/>
              </a:rPr>
              <a:t>	It simplifies and clarifies the law making it easier to 	navigate so</a:t>
            </a:r>
            <a:r>
              <a:rPr lang="en-GB" altLang="en-US" sz="2400" dirty="0" smtClean="0">
                <a:solidFill>
                  <a:schemeClr val="tx1"/>
                </a:solidFill>
                <a:latin typeface="+mn-lt"/>
              </a:rPr>
              <a:t> </a:t>
            </a:r>
            <a:r>
              <a:rPr lang="en-GB" altLang="en-US" sz="2400" dirty="0">
                <a:solidFill>
                  <a:schemeClr val="tx1"/>
                </a:solidFill>
                <a:latin typeface="+mn-lt"/>
              </a:rPr>
              <a:t>people who need care, carers and those </a:t>
            </a:r>
            <a:r>
              <a:rPr lang="en-GB" altLang="en-US" sz="2400" dirty="0" smtClean="0">
                <a:solidFill>
                  <a:schemeClr val="tx1"/>
                </a:solidFill>
                <a:latin typeface="+mn-lt"/>
              </a:rPr>
              <a:t>	who </a:t>
            </a:r>
            <a:r>
              <a:rPr lang="en-GB" altLang="en-US" sz="2400" dirty="0">
                <a:solidFill>
                  <a:schemeClr val="tx1"/>
                </a:solidFill>
                <a:latin typeface="+mn-lt"/>
              </a:rPr>
              <a:t>manage and work in the system can understand</a:t>
            </a:r>
            <a:endParaRPr lang="en-GB" altLang="en-US" sz="2400" b="0" dirty="0" smtClean="0">
              <a:solidFill>
                <a:schemeClr val="tx1"/>
              </a:solidFill>
              <a:latin typeface="+mn-lt"/>
            </a:endParaRPr>
          </a:p>
          <a:p>
            <a:pPr>
              <a:buClr>
                <a:srgbClr val="007662"/>
              </a:buClr>
              <a:buFontTx/>
              <a:buNone/>
            </a:pPr>
            <a:r>
              <a:rPr lang="en-GB" altLang="en-US" sz="2400" b="0" dirty="0" smtClean="0">
                <a:solidFill>
                  <a:schemeClr val="tx1"/>
                </a:solidFill>
                <a:latin typeface="+mn-lt"/>
              </a:rPr>
              <a:t>		</a:t>
            </a:r>
          </a:p>
          <a:p>
            <a:pPr>
              <a:buClr>
                <a:srgbClr val="007662"/>
              </a:buClr>
              <a:buFontTx/>
              <a:buNone/>
            </a:pPr>
            <a:r>
              <a:rPr lang="en-GB" altLang="en-US" sz="2400" dirty="0">
                <a:solidFill>
                  <a:schemeClr val="tx1"/>
                </a:solidFill>
                <a:latin typeface="+mn-lt"/>
              </a:rPr>
              <a:t>	</a:t>
            </a:r>
            <a:r>
              <a:rPr lang="en-GB" altLang="en-US" sz="2400" dirty="0" smtClean="0">
                <a:solidFill>
                  <a:schemeClr val="tx1"/>
                </a:solidFill>
                <a:latin typeface="+mn-lt"/>
              </a:rPr>
              <a:t>	It </a:t>
            </a:r>
            <a:r>
              <a:rPr lang="en-GB" altLang="en-US" sz="2400" dirty="0">
                <a:solidFill>
                  <a:schemeClr val="tx1"/>
                </a:solidFill>
                <a:latin typeface="+mn-lt"/>
              </a:rPr>
              <a:t>provides for a new capped costs system for funding </a:t>
            </a:r>
            <a:r>
              <a:rPr lang="en-GB" altLang="en-US" sz="2400" dirty="0" smtClean="0">
                <a:solidFill>
                  <a:schemeClr val="tx1"/>
                </a:solidFill>
                <a:latin typeface="+mn-lt"/>
              </a:rPr>
              <a:t>	care </a:t>
            </a:r>
            <a:r>
              <a:rPr lang="en-GB" altLang="en-US" sz="2400" dirty="0">
                <a:solidFill>
                  <a:schemeClr val="tx1"/>
                </a:solidFill>
                <a:latin typeface="+mn-lt"/>
              </a:rPr>
              <a:t>and </a:t>
            </a:r>
            <a:r>
              <a:rPr lang="en-GB" altLang="en-US" sz="2400" dirty="0" smtClean="0">
                <a:solidFill>
                  <a:schemeClr val="tx1"/>
                </a:solidFill>
                <a:latin typeface="+mn-lt"/>
              </a:rPr>
              <a:t>support</a:t>
            </a:r>
            <a:endParaRPr lang="en-GB" altLang="en-US" sz="2400" dirty="0">
              <a:solidFill>
                <a:schemeClr val="tx1"/>
              </a:solidFill>
              <a:latin typeface="+mn-lt"/>
            </a:endParaRPr>
          </a:p>
          <a:p>
            <a:pPr>
              <a:buClr>
                <a:srgbClr val="007662"/>
              </a:buClr>
              <a:buFontTx/>
              <a:buNone/>
            </a:pPr>
            <a:r>
              <a:rPr lang="en-GB" altLang="en-US" sz="2400" b="0" dirty="0" smtClean="0">
                <a:solidFill>
                  <a:schemeClr val="tx1"/>
                </a:solidFill>
                <a:latin typeface="+mn-lt"/>
              </a:rPr>
              <a:t>	</a:t>
            </a:r>
            <a:endParaRPr lang="en-GB" altLang="en-US" sz="2400" b="0" dirty="0">
              <a:solidFill>
                <a:schemeClr val="tx1"/>
              </a:solidFill>
              <a:latin typeface="+mn-lt"/>
            </a:endParaRPr>
          </a:p>
        </p:txBody>
      </p:sp>
      <p:sp>
        <p:nvSpPr>
          <p:cNvPr id="4100" name="AutoShape 5"/>
          <p:cNvSpPr>
            <a:spLocks noChangeArrowheads="1"/>
          </p:cNvSpPr>
          <p:nvPr/>
        </p:nvSpPr>
        <p:spPr bwMode="auto">
          <a:xfrm>
            <a:off x="237636" y="957099"/>
            <a:ext cx="720725" cy="358775"/>
          </a:xfrm>
          <a:prstGeom prst="rightArrow">
            <a:avLst>
              <a:gd name="adj1" fmla="val 50000"/>
              <a:gd name="adj2" fmla="val 50221"/>
            </a:avLst>
          </a:prstGeom>
          <a:solidFill>
            <a:srgbClr val="800080">
              <a:alpha val="23137"/>
            </a:srgbClr>
          </a:solidFill>
          <a:ln w="9525">
            <a:solidFill>
              <a:schemeClr val="tx1"/>
            </a:solidFill>
            <a:miter lim="800000"/>
            <a:headEnd/>
            <a:tailEnd/>
          </a:ln>
        </p:spPr>
        <p:txBody>
          <a:bodyPr wrap="none" anchor="ctr"/>
          <a:lstStyle>
            <a:lvl1pPr eaLnBrk="0" hangingPunct="0">
              <a:spcBef>
                <a:spcPct val="20000"/>
              </a:spcBef>
              <a:buChar char="•"/>
              <a:defRPr sz="3200">
                <a:solidFill>
                  <a:srgbClr val="800080"/>
                </a:solidFill>
                <a:latin typeface="Trebuchet MS" pitchFamily="34" charset="0"/>
              </a:defRPr>
            </a:lvl1pPr>
            <a:lvl2pPr marL="742950" indent="-285750" eaLnBrk="0" hangingPunct="0">
              <a:spcBef>
                <a:spcPct val="20000"/>
              </a:spcBef>
              <a:buChar char="–"/>
              <a:defRPr sz="2800">
                <a:solidFill>
                  <a:srgbClr val="800080"/>
                </a:solidFill>
                <a:latin typeface="Trebuchet MS" pitchFamily="34" charset="0"/>
              </a:defRPr>
            </a:lvl2pPr>
            <a:lvl3pPr marL="1143000" indent="-228600" eaLnBrk="0" hangingPunct="0">
              <a:spcBef>
                <a:spcPct val="20000"/>
              </a:spcBef>
              <a:buChar char="•"/>
              <a:defRPr sz="2400">
                <a:solidFill>
                  <a:srgbClr val="800080"/>
                </a:solidFill>
                <a:latin typeface="Trebuchet MS" pitchFamily="34" charset="0"/>
              </a:defRPr>
            </a:lvl3pPr>
            <a:lvl4pPr marL="1600200" indent="-228600" eaLnBrk="0" hangingPunct="0">
              <a:spcBef>
                <a:spcPct val="20000"/>
              </a:spcBef>
              <a:buChar char="–"/>
              <a:defRPr sz="2000">
                <a:solidFill>
                  <a:srgbClr val="800080"/>
                </a:solidFill>
                <a:latin typeface="Trebuchet MS" pitchFamily="34" charset="0"/>
              </a:defRPr>
            </a:lvl4pPr>
            <a:lvl5pPr marL="2057400" indent="-228600" eaLnBrk="0" hangingPunct="0">
              <a:spcBef>
                <a:spcPct val="20000"/>
              </a:spcBef>
              <a:buChar char="»"/>
              <a:defRPr sz="2000">
                <a:solidFill>
                  <a:srgbClr val="800080"/>
                </a:solidFill>
                <a:latin typeface="Trebuchet MS" pitchFamily="34" charset="0"/>
              </a:defRPr>
            </a:lvl5pPr>
            <a:lvl6pPr marL="2514600" indent="-228600" eaLnBrk="0" fontAlgn="base" hangingPunct="0">
              <a:spcBef>
                <a:spcPct val="20000"/>
              </a:spcBef>
              <a:spcAft>
                <a:spcPct val="0"/>
              </a:spcAft>
              <a:buChar char="»"/>
              <a:defRPr sz="2000">
                <a:solidFill>
                  <a:srgbClr val="800080"/>
                </a:solidFill>
                <a:latin typeface="Trebuchet MS" pitchFamily="34" charset="0"/>
              </a:defRPr>
            </a:lvl6pPr>
            <a:lvl7pPr marL="2971800" indent="-228600" eaLnBrk="0" fontAlgn="base" hangingPunct="0">
              <a:spcBef>
                <a:spcPct val="20000"/>
              </a:spcBef>
              <a:spcAft>
                <a:spcPct val="0"/>
              </a:spcAft>
              <a:buChar char="»"/>
              <a:defRPr sz="2000">
                <a:solidFill>
                  <a:srgbClr val="800080"/>
                </a:solidFill>
                <a:latin typeface="Trebuchet MS" pitchFamily="34" charset="0"/>
              </a:defRPr>
            </a:lvl7pPr>
            <a:lvl8pPr marL="3429000" indent="-228600" eaLnBrk="0" fontAlgn="base" hangingPunct="0">
              <a:spcBef>
                <a:spcPct val="20000"/>
              </a:spcBef>
              <a:spcAft>
                <a:spcPct val="0"/>
              </a:spcAft>
              <a:buChar char="»"/>
              <a:defRPr sz="2000">
                <a:solidFill>
                  <a:srgbClr val="800080"/>
                </a:solidFill>
                <a:latin typeface="Trebuchet MS" pitchFamily="34" charset="0"/>
              </a:defRPr>
            </a:lvl8pPr>
            <a:lvl9pPr marL="3886200" indent="-228600" eaLnBrk="0" fontAlgn="base" hangingPunct="0">
              <a:spcBef>
                <a:spcPct val="20000"/>
              </a:spcBef>
              <a:spcAft>
                <a:spcPct val="0"/>
              </a:spcAft>
              <a:buChar char="»"/>
              <a:defRPr sz="2000">
                <a:solidFill>
                  <a:srgbClr val="800080"/>
                </a:solidFill>
                <a:latin typeface="Trebuchet MS" pitchFamily="34" charset="0"/>
              </a:defRPr>
            </a:lvl9pPr>
          </a:lstStyle>
          <a:p>
            <a:pPr eaLnBrk="1" hangingPunct="1">
              <a:spcBef>
                <a:spcPct val="0"/>
              </a:spcBef>
              <a:buFontTx/>
              <a:buNone/>
            </a:pPr>
            <a:endParaRPr lang="en-US" altLang="en-US" sz="1200" b="0">
              <a:solidFill>
                <a:schemeClr val="tx1"/>
              </a:solidFill>
              <a:latin typeface="Arial" charset="0"/>
            </a:endParaRPr>
          </a:p>
        </p:txBody>
      </p:sp>
      <p:sp>
        <p:nvSpPr>
          <p:cNvPr id="4101" name="AutoShape 6"/>
          <p:cNvSpPr>
            <a:spLocks noChangeArrowheads="1"/>
          </p:cNvSpPr>
          <p:nvPr/>
        </p:nvSpPr>
        <p:spPr bwMode="auto">
          <a:xfrm>
            <a:off x="240149" y="3861048"/>
            <a:ext cx="720725" cy="358775"/>
          </a:xfrm>
          <a:prstGeom prst="rightArrow">
            <a:avLst>
              <a:gd name="adj1" fmla="val 50000"/>
              <a:gd name="adj2" fmla="val 50221"/>
            </a:avLst>
          </a:prstGeom>
          <a:solidFill>
            <a:srgbClr val="800080">
              <a:alpha val="23137"/>
            </a:srgbClr>
          </a:solidFill>
          <a:ln w="9525">
            <a:solidFill>
              <a:schemeClr val="tx1"/>
            </a:solidFill>
            <a:miter lim="800000"/>
            <a:headEnd/>
            <a:tailEnd/>
          </a:ln>
        </p:spPr>
        <p:txBody>
          <a:bodyPr wrap="none" anchor="ctr"/>
          <a:lstStyle>
            <a:lvl1pPr eaLnBrk="0" hangingPunct="0">
              <a:spcBef>
                <a:spcPct val="20000"/>
              </a:spcBef>
              <a:buChar char="•"/>
              <a:defRPr sz="3200">
                <a:solidFill>
                  <a:srgbClr val="800080"/>
                </a:solidFill>
                <a:latin typeface="Trebuchet MS" pitchFamily="34" charset="0"/>
              </a:defRPr>
            </a:lvl1pPr>
            <a:lvl2pPr marL="742950" indent="-285750" eaLnBrk="0" hangingPunct="0">
              <a:spcBef>
                <a:spcPct val="20000"/>
              </a:spcBef>
              <a:buChar char="–"/>
              <a:defRPr sz="2800">
                <a:solidFill>
                  <a:srgbClr val="800080"/>
                </a:solidFill>
                <a:latin typeface="Trebuchet MS" pitchFamily="34" charset="0"/>
              </a:defRPr>
            </a:lvl2pPr>
            <a:lvl3pPr marL="1143000" indent="-228600" eaLnBrk="0" hangingPunct="0">
              <a:spcBef>
                <a:spcPct val="20000"/>
              </a:spcBef>
              <a:buChar char="•"/>
              <a:defRPr sz="2400">
                <a:solidFill>
                  <a:srgbClr val="800080"/>
                </a:solidFill>
                <a:latin typeface="Trebuchet MS" pitchFamily="34" charset="0"/>
              </a:defRPr>
            </a:lvl3pPr>
            <a:lvl4pPr marL="1600200" indent="-228600" eaLnBrk="0" hangingPunct="0">
              <a:spcBef>
                <a:spcPct val="20000"/>
              </a:spcBef>
              <a:buChar char="–"/>
              <a:defRPr sz="2000">
                <a:solidFill>
                  <a:srgbClr val="800080"/>
                </a:solidFill>
                <a:latin typeface="Trebuchet MS" pitchFamily="34" charset="0"/>
              </a:defRPr>
            </a:lvl4pPr>
            <a:lvl5pPr marL="2057400" indent="-228600" eaLnBrk="0" hangingPunct="0">
              <a:spcBef>
                <a:spcPct val="20000"/>
              </a:spcBef>
              <a:buChar char="»"/>
              <a:defRPr sz="2000">
                <a:solidFill>
                  <a:srgbClr val="800080"/>
                </a:solidFill>
                <a:latin typeface="Trebuchet MS" pitchFamily="34" charset="0"/>
              </a:defRPr>
            </a:lvl5pPr>
            <a:lvl6pPr marL="2514600" indent="-228600" eaLnBrk="0" fontAlgn="base" hangingPunct="0">
              <a:spcBef>
                <a:spcPct val="20000"/>
              </a:spcBef>
              <a:spcAft>
                <a:spcPct val="0"/>
              </a:spcAft>
              <a:buChar char="»"/>
              <a:defRPr sz="2000">
                <a:solidFill>
                  <a:srgbClr val="800080"/>
                </a:solidFill>
                <a:latin typeface="Trebuchet MS" pitchFamily="34" charset="0"/>
              </a:defRPr>
            </a:lvl6pPr>
            <a:lvl7pPr marL="2971800" indent="-228600" eaLnBrk="0" fontAlgn="base" hangingPunct="0">
              <a:spcBef>
                <a:spcPct val="20000"/>
              </a:spcBef>
              <a:spcAft>
                <a:spcPct val="0"/>
              </a:spcAft>
              <a:buChar char="»"/>
              <a:defRPr sz="2000">
                <a:solidFill>
                  <a:srgbClr val="800080"/>
                </a:solidFill>
                <a:latin typeface="Trebuchet MS" pitchFamily="34" charset="0"/>
              </a:defRPr>
            </a:lvl7pPr>
            <a:lvl8pPr marL="3429000" indent="-228600" eaLnBrk="0" fontAlgn="base" hangingPunct="0">
              <a:spcBef>
                <a:spcPct val="20000"/>
              </a:spcBef>
              <a:spcAft>
                <a:spcPct val="0"/>
              </a:spcAft>
              <a:buChar char="»"/>
              <a:defRPr sz="2000">
                <a:solidFill>
                  <a:srgbClr val="800080"/>
                </a:solidFill>
                <a:latin typeface="Trebuchet MS" pitchFamily="34" charset="0"/>
              </a:defRPr>
            </a:lvl8pPr>
            <a:lvl9pPr marL="3886200" indent="-228600" eaLnBrk="0" fontAlgn="base" hangingPunct="0">
              <a:spcBef>
                <a:spcPct val="20000"/>
              </a:spcBef>
              <a:spcAft>
                <a:spcPct val="0"/>
              </a:spcAft>
              <a:buChar char="»"/>
              <a:defRPr sz="2000">
                <a:solidFill>
                  <a:srgbClr val="800080"/>
                </a:solidFill>
                <a:latin typeface="Trebuchet MS" pitchFamily="34" charset="0"/>
              </a:defRPr>
            </a:lvl9pPr>
          </a:lstStyle>
          <a:p>
            <a:pPr eaLnBrk="1" hangingPunct="1">
              <a:spcBef>
                <a:spcPct val="0"/>
              </a:spcBef>
              <a:buFontTx/>
              <a:buNone/>
            </a:pPr>
            <a:endParaRPr lang="en-US" altLang="en-US" sz="1200" b="0">
              <a:solidFill>
                <a:schemeClr val="tx1"/>
              </a:solidFill>
              <a:latin typeface="Arial" charset="0"/>
            </a:endParaRPr>
          </a:p>
        </p:txBody>
      </p:sp>
      <p:sp>
        <p:nvSpPr>
          <p:cNvPr id="4102" name="AutoShape 7"/>
          <p:cNvSpPr>
            <a:spLocks noChangeArrowheads="1"/>
          </p:cNvSpPr>
          <p:nvPr/>
        </p:nvSpPr>
        <p:spPr bwMode="auto">
          <a:xfrm>
            <a:off x="240150" y="5445224"/>
            <a:ext cx="720725" cy="358775"/>
          </a:xfrm>
          <a:prstGeom prst="rightArrow">
            <a:avLst>
              <a:gd name="adj1" fmla="val 50000"/>
              <a:gd name="adj2" fmla="val 50221"/>
            </a:avLst>
          </a:prstGeom>
          <a:solidFill>
            <a:srgbClr val="800080">
              <a:alpha val="23137"/>
            </a:srgbClr>
          </a:solidFill>
          <a:ln w="9525">
            <a:solidFill>
              <a:schemeClr val="tx1"/>
            </a:solidFill>
            <a:miter lim="800000"/>
            <a:headEnd/>
            <a:tailEnd/>
          </a:ln>
        </p:spPr>
        <p:txBody>
          <a:bodyPr wrap="none" anchor="ctr"/>
          <a:lstStyle>
            <a:lvl1pPr eaLnBrk="0" hangingPunct="0">
              <a:spcBef>
                <a:spcPct val="20000"/>
              </a:spcBef>
              <a:buChar char="•"/>
              <a:defRPr sz="3200">
                <a:solidFill>
                  <a:srgbClr val="800080"/>
                </a:solidFill>
                <a:latin typeface="Trebuchet MS" pitchFamily="34" charset="0"/>
              </a:defRPr>
            </a:lvl1pPr>
            <a:lvl2pPr marL="742950" indent="-285750" eaLnBrk="0" hangingPunct="0">
              <a:spcBef>
                <a:spcPct val="20000"/>
              </a:spcBef>
              <a:buChar char="–"/>
              <a:defRPr sz="2800">
                <a:solidFill>
                  <a:srgbClr val="800080"/>
                </a:solidFill>
                <a:latin typeface="Trebuchet MS" pitchFamily="34" charset="0"/>
              </a:defRPr>
            </a:lvl2pPr>
            <a:lvl3pPr marL="1143000" indent="-228600" eaLnBrk="0" hangingPunct="0">
              <a:spcBef>
                <a:spcPct val="20000"/>
              </a:spcBef>
              <a:buChar char="•"/>
              <a:defRPr sz="2400">
                <a:solidFill>
                  <a:srgbClr val="800080"/>
                </a:solidFill>
                <a:latin typeface="Trebuchet MS" pitchFamily="34" charset="0"/>
              </a:defRPr>
            </a:lvl3pPr>
            <a:lvl4pPr marL="1600200" indent="-228600" eaLnBrk="0" hangingPunct="0">
              <a:spcBef>
                <a:spcPct val="20000"/>
              </a:spcBef>
              <a:buChar char="–"/>
              <a:defRPr sz="2000">
                <a:solidFill>
                  <a:srgbClr val="800080"/>
                </a:solidFill>
                <a:latin typeface="Trebuchet MS" pitchFamily="34" charset="0"/>
              </a:defRPr>
            </a:lvl4pPr>
            <a:lvl5pPr marL="2057400" indent="-228600" eaLnBrk="0" hangingPunct="0">
              <a:spcBef>
                <a:spcPct val="20000"/>
              </a:spcBef>
              <a:buChar char="»"/>
              <a:defRPr sz="2000">
                <a:solidFill>
                  <a:srgbClr val="800080"/>
                </a:solidFill>
                <a:latin typeface="Trebuchet MS" pitchFamily="34" charset="0"/>
              </a:defRPr>
            </a:lvl5pPr>
            <a:lvl6pPr marL="2514600" indent="-228600" eaLnBrk="0" fontAlgn="base" hangingPunct="0">
              <a:spcBef>
                <a:spcPct val="20000"/>
              </a:spcBef>
              <a:spcAft>
                <a:spcPct val="0"/>
              </a:spcAft>
              <a:buChar char="»"/>
              <a:defRPr sz="2000">
                <a:solidFill>
                  <a:srgbClr val="800080"/>
                </a:solidFill>
                <a:latin typeface="Trebuchet MS" pitchFamily="34" charset="0"/>
              </a:defRPr>
            </a:lvl6pPr>
            <a:lvl7pPr marL="2971800" indent="-228600" eaLnBrk="0" fontAlgn="base" hangingPunct="0">
              <a:spcBef>
                <a:spcPct val="20000"/>
              </a:spcBef>
              <a:spcAft>
                <a:spcPct val="0"/>
              </a:spcAft>
              <a:buChar char="»"/>
              <a:defRPr sz="2000">
                <a:solidFill>
                  <a:srgbClr val="800080"/>
                </a:solidFill>
                <a:latin typeface="Trebuchet MS" pitchFamily="34" charset="0"/>
              </a:defRPr>
            </a:lvl7pPr>
            <a:lvl8pPr marL="3429000" indent="-228600" eaLnBrk="0" fontAlgn="base" hangingPunct="0">
              <a:spcBef>
                <a:spcPct val="20000"/>
              </a:spcBef>
              <a:spcAft>
                <a:spcPct val="0"/>
              </a:spcAft>
              <a:buChar char="»"/>
              <a:defRPr sz="2000">
                <a:solidFill>
                  <a:srgbClr val="800080"/>
                </a:solidFill>
                <a:latin typeface="Trebuchet MS" pitchFamily="34" charset="0"/>
              </a:defRPr>
            </a:lvl8pPr>
            <a:lvl9pPr marL="3886200" indent="-228600" eaLnBrk="0" fontAlgn="base" hangingPunct="0">
              <a:spcBef>
                <a:spcPct val="20000"/>
              </a:spcBef>
              <a:spcAft>
                <a:spcPct val="0"/>
              </a:spcAft>
              <a:buChar char="»"/>
              <a:defRPr sz="2000">
                <a:solidFill>
                  <a:srgbClr val="800080"/>
                </a:solidFill>
                <a:latin typeface="Trebuchet MS" pitchFamily="34" charset="0"/>
              </a:defRPr>
            </a:lvl9pPr>
          </a:lstStyle>
          <a:p>
            <a:pPr eaLnBrk="1" hangingPunct="1">
              <a:spcBef>
                <a:spcPct val="0"/>
              </a:spcBef>
              <a:buFontTx/>
              <a:buNone/>
            </a:pPr>
            <a:endParaRPr lang="en-US" altLang="en-US" sz="1200" b="0">
              <a:solidFill>
                <a:schemeClr val="tx1"/>
              </a:solidFill>
              <a:latin typeface="Arial" charset="0"/>
            </a:endParaRPr>
          </a:p>
        </p:txBody>
      </p:sp>
      <p:grpSp>
        <p:nvGrpSpPr>
          <p:cNvPr id="3" name="Group 2"/>
          <p:cNvGrpSpPr/>
          <p:nvPr/>
        </p:nvGrpSpPr>
        <p:grpSpPr>
          <a:xfrm>
            <a:off x="2699792" y="2060848"/>
            <a:ext cx="3225164" cy="1440160"/>
            <a:chOff x="107504" y="5085184"/>
            <a:chExt cx="3225164" cy="1440160"/>
          </a:xfrm>
        </p:grpSpPr>
        <p:grpSp>
          <p:nvGrpSpPr>
            <p:cNvPr id="2" name="Group 1"/>
            <p:cNvGrpSpPr/>
            <p:nvPr/>
          </p:nvGrpSpPr>
          <p:grpSpPr>
            <a:xfrm>
              <a:off x="107504" y="5169243"/>
              <a:ext cx="3225164" cy="1356101"/>
              <a:chOff x="194708" y="5228028"/>
              <a:chExt cx="3225164" cy="1356101"/>
            </a:xfrm>
          </p:grpSpPr>
          <p:sp>
            <p:nvSpPr>
              <p:cNvPr id="7" name="Oval 6"/>
              <p:cNvSpPr/>
              <p:nvPr/>
            </p:nvSpPr>
            <p:spPr bwMode="auto">
              <a:xfrm>
                <a:off x="194708" y="5228028"/>
                <a:ext cx="3009140" cy="1152129"/>
              </a:xfrm>
              <a:prstGeom prst="ellipse">
                <a:avLst/>
              </a:prstGeom>
              <a:solidFill>
                <a:srgbClr val="65BDFF"/>
              </a:solidFill>
              <a:ln w="9525" cap="flat" cmpd="sng" algn="ctr">
                <a:no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b="0" i="0" u="none" strike="noStrike" cap="none" normalizeH="0" baseline="0" dirty="0" smtClean="0">
                  <a:ln>
                    <a:noFill/>
                  </a:ln>
                  <a:solidFill>
                    <a:schemeClr val="tx1"/>
                  </a:solidFill>
                  <a:effectLst/>
                  <a:ea typeface="Verdana" panose="020B0604030504040204" pitchFamily="34" charset="0"/>
                  <a:cs typeface="Verdana" panose="020B0604030504040204" pitchFamily="34" charset="0"/>
                </a:endParaRPr>
              </a:p>
              <a:p>
                <a:pPr marL="0" marR="0" indent="0" algn="l" defTabSz="914400" rtl="0" eaLnBrk="1" fontAlgn="base" latinLnBrk="0" hangingPunct="1">
                  <a:lnSpc>
                    <a:spcPct val="100000"/>
                  </a:lnSpc>
                  <a:spcBef>
                    <a:spcPct val="0"/>
                  </a:spcBef>
                  <a:spcAft>
                    <a:spcPct val="0"/>
                  </a:spcAft>
                  <a:buClrTx/>
                  <a:buSzTx/>
                  <a:buFontTx/>
                  <a:buNone/>
                  <a:tabLst/>
                </a:pPr>
                <a:endParaRPr lang="en-GB" dirty="0">
                  <a:ea typeface="Verdana" panose="020B0604030504040204" pitchFamily="34" charset="0"/>
                  <a:cs typeface="Verdana" panose="020B0604030504040204" pitchFamily="34" charset="0"/>
                </a:endParaRPr>
              </a:p>
              <a:p>
                <a:pPr marL="0" marR="0" indent="0" algn="l" defTabSz="914400" rtl="0" eaLnBrk="1" fontAlgn="base" latinLnBrk="0" hangingPunct="1">
                  <a:lnSpc>
                    <a:spcPct val="100000"/>
                  </a:lnSpc>
                  <a:spcBef>
                    <a:spcPct val="0"/>
                  </a:spcBef>
                  <a:spcAft>
                    <a:spcPct val="0"/>
                  </a:spcAft>
                  <a:buClrTx/>
                  <a:buSzTx/>
                  <a:buFontTx/>
                  <a:buNone/>
                  <a:tabLst/>
                </a:pPr>
                <a:endParaRPr kumimoji="0" lang="en-GB" b="0" i="0" u="none" strike="noStrike" cap="none" normalizeH="0" baseline="0" dirty="0" smtClean="0">
                  <a:ln>
                    <a:noFill/>
                  </a:ln>
                  <a:solidFill>
                    <a:schemeClr val="tx1"/>
                  </a:solidFill>
                  <a:effectLst/>
                  <a:ea typeface="Verdana" panose="020B0604030504040204" pitchFamily="34" charset="0"/>
                  <a:cs typeface="Verdana" panose="020B0604030504040204" pitchFamily="34" charset="0"/>
                </a:endParaRPr>
              </a:p>
              <a:p>
                <a:pPr marL="0" marR="0" indent="0" algn="l" defTabSz="914400" rtl="0" eaLnBrk="1" fontAlgn="base" latinLnBrk="0" hangingPunct="1">
                  <a:lnSpc>
                    <a:spcPct val="100000"/>
                  </a:lnSpc>
                  <a:spcBef>
                    <a:spcPct val="0"/>
                  </a:spcBef>
                  <a:spcAft>
                    <a:spcPct val="0"/>
                  </a:spcAft>
                  <a:buClrTx/>
                  <a:buSzTx/>
                  <a:buFontTx/>
                  <a:buNone/>
                  <a:tabLst/>
                </a:pPr>
                <a:endParaRPr lang="en-GB" dirty="0">
                  <a:ea typeface="Verdana" panose="020B0604030504040204" pitchFamily="34" charset="0"/>
                  <a:cs typeface="Verdana" panose="020B0604030504040204" pitchFamily="34" charset="0"/>
                </a:endParaRPr>
              </a:p>
              <a:p>
                <a:pPr marL="0" marR="0" indent="0" algn="ctr" defTabSz="9144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smtClean="0">
                    <a:ln>
                      <a:noFill/>
                    </a:ln>
                    <a:solidFill>
                      <a:schemeClr val="tx1"/>
                    </a:solidFill>
                    <a:effectLst/>
                    <a:ea typeface="Verdana" panose="020B0604030504040204" pitchFamily="34" charset="0"/>
                    <a:cs typeface="Verdana" panose="020B0604030504040204" pitchFamily="34" charset="0"/>
                  </a:rPr>
                  <a:t>well-being</a:t>
                </a:r>
                <a:endParaRPr kumimoji="0" lang="en-GB" sz="1600" b="0" i="0" u="none" strike="noStrike" cap="none" normalizeH="0" baseline="0" dirty="0" smtClean="0">
                  <a:ln>
                    <a:noFill/>
                  </a:ln>
                  <a:solidFill>
                    <a:schemeClr val="tx1"/>
                  </a:solidFill>
                  <a:effectLst/>
                  <a:cs typeface="Times New Roman" pitchFamily="18" charset="0"/>
                </a:endParaRPr>
              </a:p>
            </p:txBody>
          </p:sp>
          <p:sp>
            <p:nvSpPr>
              <p:cNvPr id="8" name="Oval 7"/>
              <p:cNvSpPr/>
              <p:nvPr/>
            </p:nvSpPr>
            <p:spPr bwMode="auto">
              <a:xfrm>
                <a:off x="207248" y="5435778"/>
                <a:ext cx="1138743" cy="471631"/>
              </a:xfrm>
              <a:prstGeom prst="ellipse">
                <a:avLst/>
              </a:prstGeom>
              <a:solidFill>
                <a:srgbClr val="FFFF00">
                  <a:alpha val="73000"/>
                </a:srgbClr>
              </a:solidFill>
              <a:ln w="9525" cap="flat" cmpd="sng" algn="ctr">
                <a:no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smtClean="0">
                    <a:ln>
                      <a:noFill/>
                    </a:ln>
                    <a:solidFill>
                      <a:schemeClr val="tx1"/>
                    </a:solidFill>
                    <a:effectLst/>
                    <a:ea typeface="Verdana" panose="020B0604030504040204" pitchFamily="34" charset="0"/>
                    <a:cs typeface="Verdana" panose="020B0604030504040204" pitchFamily="34" charset="0"/>
                  </a:rPr>
                  <a:t>control</a:t>
                </a:r>
              </a:p>
            </p:txBody>
          </p:sp>
          <p:pic>
            <p:nvPicPr>
              <p:cNvPr id="9" name="Picture 4" descr="http://www.clipartbest.com/cliparts/9ip/q47/9ipq477i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75656" y="5589240"/>
                <a:ext cx="499108" cy="994889"/>
              </a:xfrm>
              <a:prstGeom prst="rect">
                <a:avLst/>
              </a:prstGeom>
              <a:noFill/>
              <a:extLst>
                <a:ext uri="{909E8E84-426E-40DD-AFC4-6F175D3DCCD1}">
                  <a14:hiddenFill xmlns:a14="http://schemas.microsoft.com/office/drawing/2010/main">
                    <a:solidFill>
                      <a:srgbClr val="FFFFFF"/>
                    </a:solidFill>
                  </a14:hiddenFill>
                </a:ext>
              </a:extLst>
            </p:spPr>
          </p:pic>
          <p:sp>
            <p:nvSpPr>
              <p:cNvPr id="10" name="Oval 9"/>
              <p:cNvSpPr/>
              <p:nvPr/>
            </p:nvSpPr>
            <p:spPr bwMode="auto">
              <a:xfrm>
                <a:off x="2228348" y="5435778"/>
                <a:ext cx="1191524" cy="471631"/>
              </a:xfrm>
              <a:prstGeom prst="ellipse">
                <a:avLst/>
              </a:prstGeom>
              <a:solidFill>
                <a:srgbClr val="5ACC54">
                  <a:alpha val="78824"/>
                </a:srgbClr>
              </a:solidFill>
              <a:ln w="9525" cap="flat" cmpd="sng" algn="ctr">
                <a:no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smtClean="0">
                    <a:ln>
                      <a:noFill/>
                    </a:ln>
                    <a:solidFill>
                      <a:schemeClr val="tx1"/>
                    </a:solidFill>
                    <a:effectLst/>
                    <a:ea typeface="Verdana" panose="020B0604030504040204" pitchFamily="34" charset="0"/>
                    <a:cs typeface="Verdana" panose="020B0604030504040204" pitchFamily="34" charset="0"/>
                  </a:rPr>
                  <a:t>prevention</a:t>
                </a:r>
              </a:p>
            </p:txBody>
          </p:sp>
        </p:grpSp>
        <p:sp>
          <p:nvSpPr>
            <p:cNvPr id="11" name="Oval 10"/>
            <p:cNvSpPr/>
            <p:nvPr/>
          </p:nvSpPr>
          <p:spPr bwMode="auto">
            <a:xfrm>
              <a:off x="977705" y="5085184"/>
              <a:ext cx="1441306" cy="454778"/>
            </a:xfrm>
            <a:prstGeom prst="ellipse">
              <a:avLst/>
            </a:prstGeom>
            <a:solidFill>
              <a:srgbClr val="FAA61D">
                <a:alpha val="72000"/>
              </a:srgbClr>
            </a:solidFill>
            <a:ln w="9525" cap="flat" cmpd="sng" algn="ctr">
              <a:no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smtClean="0">
                  <a:ln>
                    <a:noFill/>
                  </a:ln>
                  <a:solidFill>
                    <a:schemeClr val="tx1"/>
                  </a:solidFill>
                  <a:effectLst/>
                  <a:ea typeface="Verdana" panose="020B0604030504040204" pitchFamily="34" charset="0"/>
                  <a:cs typeface="Verdana" panose="020B0604030504040204" pitchFamily="34" charset="0"/>
                </a:rPr>
                <a:t>safeguarding</a:t>
              </a:r>
            </a:p>
          </p:txBody>
        </p:sp>
      </p:grpSp>
    </p:spTree>
    <p:extLst>
      <p:ext uri="{BB962C8B-B14F-4D97-AF65-F5344CB8AC3E}">
        <p14:creationId xmlns:p14="http://schemas.microsoft.com/office/powerpoint/2010/main" val="443389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10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09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10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099">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099">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10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09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0" grpId="0" animBg="1"/>
      <p:bldP spid="4101" grpId="0" animBg="1"/>
      <p:bldP spid="410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Content Placeholder 2"/>
          <p:cNvSpPr>
            <a:spLocks noGrp="1"/>
          </p:cNvSpPr>
          <p:nvPr>
            <p:ph idx="1"/>
          </p:nvPr>
        </p:nvSpPr>
        <p:spPr>
          <a:xfrm>
            <a:off x="611560" y="736079"/>
            <a:ext cx="8684518" cy="3629025"/>
          </a:xfrm>
        </p:spPr>
        <p:txBody>
          <a:bodyPr/>
          <a:lstStyle/>
          <a:p>
            <a:pPr>
              <a:defRPr/>
            </a:pPr>
            <a:r>
              <a:rPr lang="en-GB" sz="2000" dirty="0" smtClean="0"/>
              <a:t>“</a:t>
            </a:r>
            <a:r>
              <a:rPr lang="en-GB" sz="2000" dirty="0"/>
              <a:t>I am supported to maintain </a:t>
            </a:r>
            <a:r>
              <a:rPr lang="en-GB" sz="2000" dirty="0" smtClean="0"/>
              <a:t>my independence </a:t>
            </a:r>
            <a:r>
              <a:rPr lang="en-GB" sz="2000" dirty="0"/>
              <a:t>for as long as possible</a:t>
            </a:r>
            <a:r>
              <a:rPr lang="en-GB" sz="2000" dirty="0" smtClean="0"/>
              <a:t>”</a:t>
            </a:r>
          </a:p>
          <a:p>
            <a:pPr>
              <a:defRPr/>
            </a:pPr>
            <a:endParaRPr lang="en-GB" sz="2000" dirty="0" smtClean="0"/>
          </a:p>
          <a:p>
            <a:pPr>
              <a:defRPr/>
            </a:pPr>
            <a:r>
              <a:rPr lang="en-GB" sz="2000" dirty="0" smtClean="0"/>
              <a:t>“</a:t>
            </a:r>
            <a:r>
              <a:rPr lang="en-GB" sz="2000" dirty="0"/>
              <a:t>I understand how care and support works, and what my entitlements and responsibilities are</a:t>
            </a:r>
            <a:r>
              <a:rPr lang="en-GB" sz="2000" dirty="0" smtClean="0"/>
              <a:t>”</a:t>
            </a:r>
          </a:p>
          <a:p>
            <a:pPr>
              <a:defRPr/>
            </a:pPr>
            <a:endParaRPr lang="en-GB" sz="2000" dirty="0" smtClean="0"/>
          </a:p>
          <a:p>
            <a:pPr>
              <a:defRPr/>
            </a:pPr>
            <a:r>
              <a:rPr lang="en-GB" sz="2000" dirty="0"/>
              <a:t>“Care and support are responsive to my needs”</a:t>
            </a:r>
          </a:p>
          <a:p>
            <a:pPr>
              <a:defRPr/>
            </a:pPr>
            <a:endParaRPr lang="en-GB" sz="2000" dirty="0" smtClean="0"/>
          </a:p>
          <a:p>
            <a:pPr>
              <a:defRPr/>
            </a:pPr>
            <a:r>
              <a:rPr lang="en-GB" sz="2000" dirty="0" smtClean="0"/>
              <a:t>“I </a:t>
            </a:r>
            <a:r>
              <a:rPr lang="en-GB" sz="2000" dirty="0"/>
              <a:t>am happy with the quality of my care and support</a:t>
            </a:r>
            <a:r>
              <a:rPr lang="en-GB" sz="2000" dirty="0" smtClean="0"/>
              <a:t>”</a:t>
            </a:r>
          </a:p>
          <a:p>
            <a:pPr>
              <a:defRPr/>
            </a:pPr>
            <a:endParaRPr lang="en-GB" sz="2000" dirty="0"/>
          </a:p>
          <a:p>
            <a:pPr>
              <a:defRPr/>
            </a:pPr>
            <a:r>
              <a:rPr lang="en-GB" sz="2000" dirty="0"/>
              <a:t>“I know that the person giving me care and support will treat me with dignity and respect</a:t>
            </a:r>
            <a:r>
              <a:rPr lang="en-GB" sz="2000" dirty="0" smtClean="0"/>
              <a:t>”</a:t>
            </a:r>
          </a:p>
          <a:p>
            <a:pPr>
              <a:defRPr/>
            </a:pPr>
            <a:endParaRPr lang="en-GB" sz="2000" dirty="0"/>
          </a:p>
          <a:p>
            <a:pPr>
              <a:defRPr/>
            </a:pPr>
            <a:r>
              <a:rPr lang="en-GB" sz="2000" dirty="0"/>
              <a:t>“I am in control of my care and </a:t>
            </a:r>
            <a:r>
              <a:rPr lang="en-GB" sz="2000" dirty="0" smtClean="0"/>
              <a:t>support”</a:t>
            </a:r>
          </a:p>
          <a:p>
            <a:pPr>
              <a:defRPr/>
            </a:pPr>
            <a:endParaRPr lang="en-GB" sz="2000" dirty="0" smtClean="0"/>
          </a:p>
          <a:p>
            <a:pPr>
              <a:defRPr/>
            </a:pPr>
            <a:r>
              <a:rPr lang="en-GB" sz="2000" dirty="0" smtClean="0"/>
              <a:t>“ My carer is recognised </a:t>
            </a:r>
            <a:r>
              <a:rPr lang="en-GB" sz="2000" dirty="0"/>
              <a:t>and supported </a:t>
            </a:r>
            <a:r>
              <a:rPr lang="en-GB" sz="2000" dirty="0" smtClean="0"/>
              <a:t>“</a:t>
            </a:r>
            <a:endParaRPr lang="en-GB" sz="2000" dirty="0"/>
          </a:p>
          <a:p>
            <a:pPr>
              <a:defRPr/>
            </a:pPr>
            <a:endParaRPr lang="en-GB" sz="2000" dirty="0" smtClean="0"/>
          </a:p>
          <a:p>
            <a:pPr>
              <a:defRPr/>
            </a:pPr>
            <a:endParaRPr lang="en-GB" sz="2000" dirty="0"/>
          </a:p>
          <a:p>
            <a:pPr marL="0" indent="0">
              <a:buFont typeface="Wingdings" pitchFamily="2" charset="2"/>
              <a:buNone/>
              <a:defRPr/>
            </a:pPr>
            <a:endParaRPr lang="en-US" sz="2000" dirty="0" smtClean="0">
              <a:solidFill>
                <a:srgbClr val="000000"/>
              </a:solidFill>
            </a:endParaRPr>
          </a:p>
        </p:txBody>
      </p:sp>
      <p:sp>
        <p:nvSpPr>
          <p:cNvPr id="5" name="Title 1"/>
          <p:cNvSpPr txBox="1">
            <a:spLocks/>
          </p:cNvSpPr>
          <p:nvPr/>
        </p:nvSpPr>
        <p:spPr bwMode="auto">
          <a:xfrm>
            <a:off x="611560" y="122203"/>
            <a:ext cx="7969250" cy="64250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lnSpc>
                <a:spcPct val="90000"/>
              </a:lnSpc>
              <a:spcBef>
                <a:spcPct val="0"/>
              </a:spcBef>
              <a:spcAft>
                <a:spcPct val="0"/>
              </a:spcAft>
              <a:defRPr lang="en-GB" sz="3600" b="1" dirty="0">
                <a:solidFill>
                  <a:schemeClr val="tx1"/>
                </a:solidFill>
                <a:latin typeface="+mn-lt"/>
                <a:ea typeface="+mn-ea"/>
                <a:cs typeface="+mn-cs"/>
              </a:defRPr>
            </a:lvl1pPr>
            <a:lvl2pPr algn="l" rtl="0" eaLnBrk="1" fontAlgn="base" hangingPunct="1">
              <a:lnSpc>
                <a:spcPct val="90000"/>
              </a:lnSpc>
              <a:spcBef>
                <a:spcPct val="0"/>
              </a:spcBef>
              <a:spcAft>
                <a:spcPct val="0"/>
              </a:spcAft>
              <a:defRPr sz="3600" b="1">
                <a:solidFill>
                  <a:schemeClr val="tx1"/>
                </a:solidFill>
                <a:latin typeface="Verdana" pitchFamily="34" charset="0"/>
              </a:defRPr>
            </a:lvl2pPr>
            <a:lvl3pPr algn="l" rtl="0" eaLnBrk="1" fontAlgn="base" hangingPunct="1">
              <a:lnSpc>
                <a:spcPct val="90000"/>
              </a:lnSpc>
              <a:spcBef>
                <a:spcPct val="0"/>
              </a:spcBef>
              <a:spcAft>
                <a:spcPct val="0"/>
              </a:spcAft>
              <a:defRPr sz="3600" b="1">
                <a:solidFill>
                  <a:schemeClr val="tx1"/>
                </a:solidFill>
                <a:latin typeface="Verdana" pitchFamily="34" charset="0"/>
              </a:defRPr>
            </a:lvl3pPr>
            <a:lvl4pPr algn="l" rtl="0" eaLnBrk="1" fontAlgn="base" hangingPunct="1">
              <a:lnSpc>
                <a:spcPct val="90000"/>
              </a:lnSpc>
              <a:spcBef>
                <a:spcPct val="0"/>
              </a:spcBef>
              <a:spcAft>
                <a:spcPct val="0"/>
              </a:spcAft>
              <a:defRPr sz="3600" b="1">
                <a:solidFill>
                  <a:schemeClr val="tx1"/>
                </a:solidFill>
                <a:latin typeface="Verdana" pitchFamily="34" charset="0"/>
              </a:defRPr>
            </a:lvl4pPr>
            <a:lvl5pPr algn="l" rtl="0" eaLnBrk="1" fontAlgn="base" hangingPunct="1">
              <a:lnSpc>
                <a:spcPct val="90000"/>
              </a:lnSpc>
              <a:spcBef>
                <a:spcPct val="0"/>
              </a:spcBef>
              <a:spcAft>
                <a:spcPct val="0"/>
              </a:spcAft>
              <a:defRPr sz="3600" b="1">
                <a:solidFill>
                  <a:schemeClr val="tx1"/>
                </a:solidFill>
                <a:latin typeface="Verdana" pitchFamily="34" charset="0"/>
              </a:defRPr>
            </a:lvl5pPr>
            <a:lvl6pPr marL="457200" algn="l" rtl="0" eaLnBrk="1" fontAlgn="base" hangingPunct="1">
              <a:lnSpc>
                <a:spcPct val="90000"/>
              </a:lnSpc>
              <a:spcBef>
                <a:spcPct val="0"/>
              </a:spcBef>
              <a:spcAft>
                <a:spcPct val="0"/>
              </a:spcAft>
              <a:defRPr sz="3600" b="1">
                <a:solidFill>
                  <a:srgbClr val="333333"/>
                </a:solidFill>
                <a:latin typeface="Verdana" pitchFamily="34" charset="0"/>
              </a:defRPr>
            </a:lvl6pPr>
            <a:lvl7pPr marL="914400" algn="l" rtl="0" eaLnBrk="1" fontAlgn="base" hangingPunct="1">
              <a:lnSpc>
                <a:spcPct val="90000"/>
              </a:lnSpc>
              <a:spcBef>
                <a:spcPct val="0"/>
              </a:spcBef>
              <a:spcAft>
                <a:spcPct val="0"/>
              </a:spcAft>
              <a:defRPr sz="3600" b="1">
                <a:solidFill>
                  <a:srgbClr val="333333"/>
                </a:solidFill>
                <a:latin typeface="Verdana" pitchFamily="34" charset="0"/>
              </a:defRPr>
            </a:lvl7pPr>
            <a:lvl8pPr marL="1371600" algn="l" rtl="0" eaLnBrk="1" fontAlgn="base" hangingPunct="1">
              <a:lnSpc>
                <a:spcPct val="90000"/>
              </a:lnSpc>
              <a:spcBef>
                <a:spcPct val="0"/>
              </a:spcBef>
              <a:spcAft>
                <a:spcPct val="0"/>
              </a:spcAft>
              <a:defRPr sz="3600" b="1">
                <a:solidFill>
                  <a:srgbClr val="333333"/>
                </a:solidFill>
                <a:latin typeface="Verdana" pitchFamily="34" charset="0"/>
              </a:defRPr>
            </a:lvl8pPr>
            <a:lvl9pPr marL="1828800" algn="l" rtl="0" eaLnBrk="1" fontAlgn="base" hangingPunct="1">
              <a:lnSpc>
                <a:spcPct val="90000"/>
              </a:lnSpc>
              <a:spcBef>
                <a:spcPct val="0"/>
              </a:spcBef>
              <a:spcAft>
                <a:spcPct val="0"/>
              </a:spcAft>
              <a:defRPr sz="3600" b="1">
                <a:solidFill>
                  <a:srgbClr val="333333"/>
                </a:solidFill>
                <a:latin typeface="Verdana" pitchFamily="34" charset="0"/>
              </a:defRPr>
            </a:lvl9pPr>
          </a:lstStyle>
          <a:p>
            <a:pPr algn="ctr"/>
            <a:r>
              <a:rPr lang="en-GB" altLang="en-US" sz="3200" kern="0" dirty="0" smtClean="0"/>
              <a:t>What will people say?</a:t>
            </a:r>
          </a:p>
        </p:txBody>
      </p:sp>
    </p:spTree>
    <p:extLst>
      <p:ext uri="{BB962C8B-B14F-4D97-AF65-F5344CB8AC3E}">
        <p14:creationId xmlns:p14="http://schemas.microsoft.com/office/powerpoint/2010/main" val="33906674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 calcmode="lin" valueType="num">
                                      <p:cBhvr additive="base">
                                        <p:cTn id="7" dur="500" fill="hold"/>
                                        <p:tgtEl>
                                          <p:spTgt spid="1433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33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339">
                                            <p:txEl>
                                              <p:pRg st="2" end="2"/>
                                            </p:txEl>
                                          </p:spTgt>
                                        </p:tgtEl>
                                        <p:attrNameLst>
                                          <p:attrName>style.visibility</p:attrName>
                                        </p:attrNameLst>
                                      </p:cBhvr>
                                      <p:to>
                                        <p:strVal val="visible"/>
                                      </p:to>
                                    </p:set>
                                    <p:anim calcmode="lin" valueType="num">
                                      <p:cBhvr additive="base">
                                        <p:cTn id="13" dur="500" fill="hold"/>
                                        <p:tgtEl>
                                          <p:spTgt spid="14339">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33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4339">
                                            <p:txEl>
                                              <p:pRg st="4" end="4"/>
                                            </p:txEl>
                                          </p:spTgt>
                                        </p:tgtEl>
                                        <p:attrNameLst>
                                          <p:attrName>style.visibility</p:attrName>
                                        </p:attrNameLst>
                                      </p:cBhvr>
                                      <p:to>
                                        <p:strVal val="visible"/>
                                      </p:to>
                                    </p:set>
                                    <p:anim calcmode="lin" valueType="num">
                                      <p:cBhvr additive="base">
                                        <p:cTn id="19" dur="500" fill="hold"/>
                                        <p:tgtEl>
                                          <p:spTgt spid="14339">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33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4339">
                                            <p:txEl>
                                              <p:pRg st="6" end="6"/>
                                            </p:txEl>
                                          </p:spTgt>
                                        </p:tgtEl>
                                        <p:attrNameLst>
                                          <p:attrName>style.visibility</p:attrName>
                                        </p:attrNameLst>
                                      </p:cBhvr>
                                      <p:to>
                                        <p:strVal val="visible"/>
                                      </p:to>
                                    </p:set>
                                    <p:anim calcmode="lin" valueType="num">
                                      <p:cBhvr additive="base">
                                        <p:cTn id="25" dur="500" fill="hold"/>
                                        <p:tgtEl>
                                          <p:spTgt spid="14339">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339">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4339">
                                            <p:txEl>
                                              <p:pRg st="8" end="8"/>
                                            </p:txEl>
                                          </p:spTgt>
                                        </p:tgtEl>
                                        <p:attrNameLst>
                                          <p:attrName>style.visibility</p:attrName>
                                        </p:attrNameLst>
                                      </p:cBhvr>
                                      <p:to>
                                        <p:strVal val="visible"/>
                                      </p:to>
                                    </p:set>
                                    <p:anim calcmode="lin" valueType="num">
                                      <p:cBhvr additive="base">
                                        <p:cTn id="31" dur="500" fill="hold"/>
                                        <p:tgtEl>
                                          <p:spTgt spid="14339">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339">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4339">
                                            <p:txEl>
                                              <p:pRg st="10" end="10"/>
                                            </p:txEl>
                                          </p:spTgt>
                                        </p:tgtEl>
                                        <p:attrNameLst>
                                          <p:attrName>style.visibility</p:attrName>
                                        </p:attrNameLst>
                                      </p:cBhvr>
                                      <p:to>
                                        <p:strVal val="visible"/>
                                      </p:to>
                                    </p:set>
                                    <p:anim calcmode="lin" valueType="num">
                                      <p:cBhvr additive="base">
                                        <p:cTn id="37" dur="500" fill="hold"/>
                                        <p:tgtEl>
                                          <p:spTgt spid="14339">
                                            <p:txEl>
                                              <p:pRg st="10" end="1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4339">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4339">
                                            <p:txEl>
                                              <p:pRg st="12" end="12"/>
                                            </p:txEl>
                                          </p:spTgt>
                                        </p:tgtEl>
                                        <p:attrNameLst>
                                          <p:attrName>style.visibility</p:attrName>
                                        </p:attrNameLst>
                                      </p:cBhvr>
                                      <p:to>
                                        <p:strVal val="visible"/>
                                      </p:to>
                                    </p:set>
                                    <p:anim calcmode="lin" valueType="num">
                                      <p:cBhvr additive="base">
                                        <p:cTn id="43" dur="500" fill="hold"/>
                                        <p:tgtEl>
                                          <p:spTgt spid="14339">
                                            <p:txEl>
                                              <p:pRg st="12" end="12"/>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4339">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46856" y="-100013"/>
            <a:ext cx="8229600" cy="1143001"/>
          </a:xfrm>
        </p:spPr>
        <p:txBody>
          <a:bodyPr/>
          <a:lstStyle/>
          <a:p>
            <a:pPr algn="ctr" eaLnBrk="1" hangingPunct="1"/>
            <a:r>
              <a:rPr lang="en-GB" altLang="en-US" sz="3200" dirty="0" smtClean="0">
                <a:solidFill>
                  <a:schemeClr val="tx1"/>
                </a:solidFill>
              </a:rPr>
              <a:t>Whole System Implications/Risks</a:t>
            </a:r>
          </a:p>
        </p:txBody>
      </p:sp>
      <p:sp>
        <p:nvSpPr>
          <p:cNvPr id="11267" name="Rectangle 3"/>
          <p:cNvSpPr>
            <a:spLocks noGrp="1" noChangeArrowheads="1"/>
          </p:cNvSpPr>
          <p:nvPr>
            <p:ph type="body" idx="1"/>
          </p:nvPr>
        </p:nvSpPr>
        <p:spPr>
          <a:xfrm>
            <a:off x="467544" y="981075"/>
            <a:ext cx="8496944" cy="4525963"/>
          </a:xfrm>
        </p:spPr>
        <p:txBody>
          <a:bodyPr/>
          <a:lstStyle/>
          <a:p>
            <a:pPr eaLnBrk="1" hangingPunct="1"/>
            <a:r>
              <a:rPr lang="en-GB" altLang="en-US" sz="2800" dirty="0" smtClean="0">
                <a:solidFill>
                  <a:schemeClr val="tx1"/>
                </a:solidFill>
              </a:rPr>
              <a:t>Biggest change to Social Care services in 60 years</a:t>
            </a:r>
          </a:p>
          <a:p>
            <a:pPr eaLnBrk="1" hangingPunct="1"/>
            <a:r>
              <a:rPr lang="en-GB" altLang="en-US" sz="2800" dirty="0" smtClean="0">
                <a:solidFill>
                  <a:schemeClr val="tx1"/>
                </a:solidFill>
              </a:rPr>
              <a:t>Wide scale programme over 2 years:</a:t>
            </a:r>
          </a:p>
          <a:p>
            <a:pPr lvl="1" eaLnBrk="1" hangingPunct="1"/>
            <a:r>
              <a:rPr lang="en-GB" altLang="en-US" dirty="0" smtClean="0">
                <a:solidFill>
                  <a:schemeClr val="tx1"/>
                </a:solidFill>
              </a:rPr>
              <a:t>Resources</a:t>
            </a:r>
          </a:p>
          <a:p>
            <a:pPr lvl="1" eaLnBrk="1" hangingPunct="1"/>
            <a:r>
              <a:rPr lang="en-GB" altLang="en-US" dirty="0" smtClean="0">
                <a:solidFill>
                  <a:schemeClr val="tx1"/>
                </a:solidFill>
              </a:rPr>
              <a:t>Increased demand</a:t>
            </a:r>
          </a:p>
          <a:p>
            <a:pPr lvl="1" eaLnBrk="1" hangingPunct="1"/>
            <a:r>
              <a:rPr lang="en-GB" altLang="en-US" dirty="0" smtClean="0">
                <a:solidFill>
                  <a:schemeClr val="tx1"/>
                </a:solidFill>
              </a:rPr>
              <a:t>Increased costs</a:t>
            </a:r>
          </a:p>
          <a:p>
            <a:pPr lvl="1" eaLnBrk="1" hangingPunct="1"/>
            <a:r>
              <a:rPr lang="en-GB" altLang="en-US" dirty="0" smtClean="0">
                <a:solidFill>
                  <a:schemeClr val="tx1"/>
                </a:solidFill>
              </a:rPr>
              <a:t>Up skilling workforce</a:t>
            </a:r>
          </a:p>
          <a:p>
            <a:pPr eaLnBrk="1" hangingPunct="1"/>
            <a:r>
              <a:rPr lang="en-GB" altLang="en-US" sz="2800" dirty="0" smtClean="0">
                <a:solidFill>
                  <a:schemeClr val="tx1"/>
                </a:solidFill>
              </a:rPr>
              <a:t>Tension between prevention &amp; reducing budgets</a:t>
            </a:r>
          </a:p>
          <a:p>
            <a:pPr eaLnBrk="1" hangingPunct="1"/>
            <a:r>
              <a:rPr lang="en-GB" altLang="en-US" sz="2800" dirty="0" smtClean="0">
                <a:solidFill>
                  <a:schemeClr val="tx1"/>
                </a:solidFill>
              </a:rPr>
              <a:t>Provider markets</a:t>
            </a:r>
          </a:p>
          <a:p>
            <a:pPr eaLnBrk="1" hangingPunct="1"/>
            <a:r>
              <a:rPr lang="en-GB" altLang="en-US" sz="2800" dirty="0" smtClean="0">
                <a:solidFill>
                  <a:schemeClr val="tx1"/>
                </a:solidFill>
              </a:rPr>
              <a:t>Opportunities</a:t>
            </a:r>
          </a:p>
        </p:txBody>
      </p:sp>
    </p:spTree>
    <p:extLst>
      <p:ext uri="{BB962C8B-B14F-4D97-AF65-F5344CB8AC3E}">
        <p14:creationId xmlns:p14="http://schemas.microsoft.com/office/powerpoint/2010/main" val="41318143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bwMode="auto">
          <a:xfrm rot="5886474">
            <a:off x="6409642" y="3988755"/>
            <a:ext cx="1691680" cy="3356992"/>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smtClean="0">
              <a:ln>
                <a:noFill/>
              </a:ln>
              <a:solidFill>
                <a:schemeClr val="tx1"/>
              </a:solidFill>
              <a:effectLst/>
              <a:latin typeface="Arial" charset="0"/>
            </a:endParaRPr>
          </a:p>
        </p:txBody>
      </p:sp>
      <p:sp>
        <p:nvSpPr>
          <p:cNvPr id="10" name="Rectangle 9"/>
          <p:cNvSpPr/>
          <p:nvPr/>
        </p:nvSpPr>
        <p:spPr bwMode="auto">
          <a:xfrm>
            <a:off x="0" y="3501008"/>
            <a:ext cx="1691680" cy="3356992"/>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smtClean="0">
              <a:ln>
                <a:noFill/>
              </a:ln>
              <a:solidFill>
                <a:schemeClr val="tx1"/>
              </a:solidFill>
              <a:effectLst/>
              <a:latin typeface="Arial" charset="0"/>
            </a:endParaRPr>
          </a:p>
        </p:txBody>
      </p:sp>
      <p:sp>
        <p:nvSpPr>
          <p:cNvPr id="2" name="Title 1"/>
          <p:cNvSpPr>
            <a:spLocks noGrp="1"/>
          </p:cNvSpPr>
          <p:nvPr>
            <p:ph type="title"/>
          </p:nvPr>
        </p:nvSpPr>
        <p:spPr>
          <a:xfrm>
            <a:off x="251520" y="116632"/>
            <a:ext cx="8686800" cy="620688"/>
          </a:xfrm>
        </p:spPr>
        <p:txBody>
          <a:bodyPr/>
          <a:lstStyle/>
          <a:p>
            <a:pPr algn="ctr"/>
            <a:r>
              <a:rPr lang="en-GB" sz="3200" dirty="0" smtClean="0">
                <a:solidFill>
                  <a:schemeClr val="tx1"/>
                </a:solidFill>
                <a:latin typeface="+mn-lt"/>
              </a:rPr>
              <a:t>The Care Act in Reading…</a:t>
            </a:r>
            <a:endParaRPr lang="en-GB" sz="3200" dirty="0">
              <a:solidFill>
                <a:schemeClr val="tx1"/>
              </a:solidFill>
              <a:latin typeface="+mn-lt"/>
            </a:endParaRPr>
          </a:p>
        </p:txBody>
      </p:sp>
      <p:sp>
        <p:nvSpPr>
          <p:cNvPr id="4" name="Rectangle 3"/>
          <p:cNvSpPr/>
          <p:nvPr/>
        </p:nvSpPr>
        <p:spPr>
          <a:xfrm>
            <a:off x="683602" y="898842"/>
            <a:ext cx="8280886" cy="5632311"/>
          </a:xfrm>
          <a:prstGeom prst="rect">
            <a:avLst/>
          </a:prstGeom>
        </p:spPr>
        <p:txBody>
          <a:bodyPr wrap="square">
            <a:spAutoFit/>
          </a:bodyPr>
          <a:lstStyle/>
          <a:p>
            <a:pPr marL="342900" indent="-342900">
              <a:buAutoNum type="arabicPeriod"/>
            </a:pPr>
            <a:r>
              <a:rPr lang="en-GB" sz="2000" b="1" dirty="0" smtClean="0"/>
              <a:t>Information</a:t>
            </a:r>
            <a:r>
              <a:rPr lang="en-GB" sz="2000" b="1" dirty="0"/>
              <a:t>, advice &amp; advocacy and </a:t>
            </a:r>
            <a:r>
              <a:rPr lang="en-GB" sz="2000" b="1" dirty="0" smtClean="0"/>
              <a:t>prevention</a:t>
            </a:r>
            <a:r>
              <a:rPr lang="en-GB" sz="2000" dirty="0" smtClean="0"/>
              <a:t>	</a:t>
            </a:r>
          </a:p>
          <a:p>
            <a:r>
              <a:rPr lang="en-GB" sz="2000" dirty="0" smtClean="0"/>
              <a:t>OUTCOME: Enabling people to stay well and live as independently as </a:t>
            </a:r>
          </a:p>
          <a:p>
            <a:r>
              <a:rPr lang="en-GB" sz="2000" dirty="0" smtClean="0"/>
              <a:t>possible with access to timely information and proactive support</a:t>
            </a:r>
          </a:p>
          <a:p>
            <a:pPr lvl="0"/>
            <a:endParaRPr lang="en-GB" sz="2000" b="1" dirty="0"/>
          </a:p>
          <a:p>
            <a:pPr lvl="0"/>
            <a:r>
              <a:rPr lang="en-GB" sz="2000" b="1" dirty="0" smtClean="0"/>
              <a:t>2. Assessment</a:t>
            </a:r>
            <a:r>
              <a:rPr lang="en-GB" sz="2000" b="1" dirty="0"/>
              <a:t>, eligibility &amp; care </a:t>
            </a:r>
            <a:r>
              <a:rPr lang="en-GB" sz="2000" b="1" dirty="0" smtClean="0"/>
              <a:t>planning</a:t>
            </a:r>
          </a:p>
          <a:p>
            <a:pPr lvl="0"/>
            <a:r>
              <a:rPr lang="en-GB" sz="2000" dirty="0" smtClean="0"/>
              <a:t>OUTCOME: Assessing and supporting people to plan their care in a </a:t>
            </a:r>
          </a:p>
          <a:p>
            <a:pPr lvl="0"/>
            <a:r>
              <a:rPr lang="en-GB" sz="2000" dirty="0" smtClean="0"/>
              <a:t>proportionate way based on a national eligibility framework</a:t>
            </a:r>
            <a:endParaRPr lang="en-GB" sz="2000" dirty="0"/>
          </a:p>
          <a:p>
            <a:pPr lvl="0"/>
            <a:endParaRPr lang="en-GB" sz="2000" b="1" dirty="0" smtClean="0"/>
          </a:p>
          <a:p>
            <a:pPr lvl="0"/>
            <a:r>
              <a:rPr lang="en-GB" sz="2000" b="1" dirty="0" smtClean="0"/>
              <a:t>3. Carers</a:t>
            </a:r>
          </a:p>
          <a:p>
            <a:pPr lvl="0"/>
            <a:r>
              <a:rPr lang="en-GB" sz="2000" dirty="0" smtClean="0"/>
              <a:t>OUTCOME: Ensuring Carers are on an equal footing to those they care for</a:t>
            </a:r>
          </a:p>
          <a:p>
            <a:pPr lvl="0"/>
            <a:r>
              <a:rPr lang="en-GB" sz="2000" dirty="0" smtClean="0"/>
              <a:t>In terms of entitlement and are supported to continue in their caring role whilst maintaining their wellbeing</a:t>
            </a:r>
            <a:endParaRPr lang="en-GB" sz="2000" dirty="0"/>
          </a:p>
          <a:p>
            <a:pPr lvl="0"/>
            <a:endParaRPr lang="en-GB" sz="2000" dirty="0" smtClean="0"/>
          </a:p>
          <a:p>
            <a:pPr lvl="0"/>
            <a:r>
              <a:rPr lang="en-GB" sz="2000" b="1" dirty="0" smtClean="0"/>
              <a:t>4. Quality &amp; diversity of services</a:t>
            </a:r>
          </a:p>
          <a:p>
            <a:pPr lvl="0"/>
            <a:r>
              <a:rPr lang="en-GB" sz="2000" dirty="0" smtClean="0"/>
              <a:t>OUTCOME: Enabling people to access a market place providing choice and quality and supporting an honest and collaborative partnership with our providers</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647" y="5005039"/>
            <a:ext cx="602784" cy="602784"/>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81" y="1120968"/>
            <a:ext cx="623750" cy="623750"/>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906" y="3501008"/>
            <a:ext cx="581818" cy="581818"/>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81" y="2229330"/>
            <a:ext cx="624076" cy="624076"/>
          </a:xfrm>
          <a:prstGeom prst="rect">
            <a:avLst/>
          </a:prstGeom>
        </p:spPr>
      </p:pic>
    </p:spTree>
    <p:extLst>
      <p:ext uri="{BB962C8B-B14F-4D97-AF65-F5344CB8AC3E}">
        <p14:creationId xmlns:p14="http://schemas.microsoft.com/office/powerpoint/2010/main" val="3655273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
                                            <p:txEl>
                                              <p:pRg st="9" end="9"/>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
                                            <p:txEl>
                                              <p:pRg st="12" end="12"/>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4">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4" name="Rectangle 3"/>
          <p:cNvSpPr/>
          <p:nvPr/>
        </p:nvSpPr>
        <p:spPr bwMode="auto">
          <a:xfrm>
            <a:off x="0" y="5157192"/>
            <a:ext cx="9144000" cy="1700808"/>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smtClean="0">
              <a:ln>
                <a:noFill/>
              </a:ln>
              <a:solidFill>
                <a:schemeClr val="tx1"/>
              </a:solidFill>
              <a:effectLst/>
              <a:latin typeface="Arial" charset="0"/>
            </a:endParaRPr>
          </a:p>
        </p:txBody>
      </p:sp>
      <p:pic>
        <p:nvPicPr>
          <p:cNvPr id="3074" name="Picture 2"/>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15907" t="14997" r="16956" b="8230"/>
          <a:stretch/>
        </p:blipFill>
        <p:spPr bwMode="auto">
          <a:xfrm>
            <a:off x="-247" y="332656"/>
            <a:ext cx="9144000" cy="59051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2631886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bwMode="auto">
          <a:xfrm>
            <a:off x="0" y="3501008"/>
            <a:ext cx="1691680" cy="3356992"/>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smtClean="0">
              <a:ln>
                <a:noFill/>
              </a:ln>
              <a:solidFill>
                <a:schemeClr val="tx1"/>
              </a:solidFill>
              <a:effectLst/>
              <a:latin typeface="Arial" charset="0"/>
            </a:endParaRPr>
          </a:p>
        </p:txBody>
      </p:sp>
      <p:sp>
        <p:nvSpPr>
          <p:cNvPr id="2" name="Title 1"/>
          <p:cNvSpPr>
            <a:spLocks noGrp="1"/>
          </p:cNvSpPr>
          <p:nvPr>
            <p:ph type="title"/>
          </p:nvPr>
        </p:nvSpPr>
        <p:spPr>
          <a:xfrm>
            <a:off x="251520" y="144016"/>
            <a:ext cx="8686800" cy="620688"/>
          </a:xfrm>
        </p:spPr>
        <p:txBody>
          <a:bodyPr/>
          <a:lstStyle/>
          <a:p>
            <a:pPr algn="ctr"/>
            <a:r>
              <a:rPr lang="en-GB" sz="3200" dirty="0" smtClean="0">
                <a:solidFill>
                  <a:schemeClr val="tx1"/>
                </a:solidFill>
                <a:latin typeface="+mn-lt"/>
              </a:rPr>
              <a:t>The Care Act in Reading…</a:t>
            </a:r>
            <a:endParaRPr lang="en-GB" sz="3200" dirty="0">
              <a:solidFill>
                <a:schemeClr val="tx1"/>
              </a:solidFill>
              <a:latin typeface="+mn-lt"/>
            </a:endParaRPr>
          </a:p>
        </p:txBody>
      </p:sp>
      <p:sp>
        <p:nvSpPr>
          <p:cNvPr id="4" name="Rectangle 3"/>
          <p:cNvSpPr/>
          <p:nvPr/>
        </p:nvSpPr>
        <p:spPr>
          <a:xfrm>
            <a:off x="683602" y="1018471"/>
            <a:ext cx="9036496" cy="4093428"/>
          </a:xfrm>
          <a:prstGeom prst="rect">
            <a:avLst/>
          </a:prstGeom>
        </p:spPr>
        <p:txBody>
          <a:bodyPr wrap="square">
            <a:spAutoFit/>
          </a:bodyPr>
          <a:lstStyle/>
          <a:p>
            <a:pPr lvl="0"/>
            <a:r>
              <a:rPr lang="en-GB" sz="2000" b="1" dirty="0" smtClean="0"/>
              <a:t>5. Care market failure</a:t>
            </a:r>
          </a:p>
          <a:p>
            <a:pPr lvl="0"/>
            <a:r>
              <a:rPr lang="en-GB" sz="2000" dirty="0" smtClean="0"/>
              <a:t>OUTCOME: Having a sound understanding of the care market will ensure </a:t>
            </a:r>
          </a:p>
          <a:p>
            <a:pPr lvl="0"/>
            <a:r>
              <a:rPr lang="en-GB" sz="2000" dirty="0" smtClean="0"/>
              <a:t>people have access to appropriate care and support</a:t>
            </a:r>
            <a:endParaRPr lang="en-GB" sz="2000" dirty="0"/>
          </a:p>
          <a:p>
            <a:pPr lvl="0"/>
            <a:endParaRPr lang="en-GB" sz="2000" dirty="0" smtClean="0"/>
          </a:p>
          <a:p>
            <a:r>
              <a:rPr lang="en-GB" sz="2000" b="1" dirty="0" smtClean="0"/>
              <a:t>6. Funding reform</a:t>
            </a:r>
          </a:p>
          <a:p>
            <a:r>
              <a:rPr lang="en-GB" sz="2000" dirty="0" smtClean="0"/>
              <a:t>OUTCOME: People will understand their responsibilities for funding their </a:t>
            </a:r>
          </a:p>
          <a:p>
            <a:r>
              <a:rPr lang="en-GB" sz="2000" dirty="0" smtClean="0"/>
              <a:t>own care based on a fair and equitable system and will have access to </a:t>
            </a:r>
          </a:p>
          <a:p>
            <a:r>
              <a:rPr lang="en-GB" sz="2000" dirty="0" smtClean="0"/>
              <a:t>sound information and advice</a:t>
            </a:r>
            <a:endParaRPr lang="en-GB" sz="2000" dirty="0"/>
          </a:p>
          <a:p>
            <a:pPr lvl="0"/>
            <a:endParaRPr lang="en-GB" sz="2000" dirty="0" smtClean="0"/>
          </a:p>
          <a:p>
            <a:pPr lvl="0"/>
            <a:r>
              <a:rPr lang="en-GB" sz="2000" b="1" dirty="0" smtClean="0"/>
              <a:t>7: Safeguarding</a:t>
            </a:r>
          </a:p>
          <a:p>
            <a:pPr lvl="0"/>
            <a:r>
              <a:rPr lang="en-GB" sz="2000" dirty="0" smtClean="0"/>
              <a:t>OUTCOME: People will be safeguarded against harm, abuse or neglect as</a:t>
            </a:r>
          </a:p>
          <a:p>
            <a:pPr lvl="0"/>
            <a:r>
              <a:rPr lang="en-GB" sz="2000" dirty="0" smtClean="0"/>
              <a:t>far as possible through a multiagency approach ensuring it is ‘</a:t>
            </a:r>
            <a:r>
              <a:rPr lang="en-GB" sz="2000" dirty="0" err="1" smtClean="0"/>
              <a:t>everyones</a:t>
            </a:r>
            <a:r>
              <a:rPr lang="en-GB" sz="2000" dirty="0" smtClean="0"/>
              <a:t> business’</a:t>
            </a:r>
            <a:endParaRPr lang="en-GB" sz="2000"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998" y="3838883"/>
            <a:ext cx="631318" cy="631318"/>
          </a:xfrm>
          <a:prstGeom prst="rect">
            <a:avLst/>
          </a:prstGeom>
        </p:spPr>
      </p:pic>
      <p:pic>
        <p:nvPicPr>
          <p:cNvPr id="1028" name="Picture 4" descr="C:\Users\Wisemel\AppData\Local\Microsoft\Windows\Temporary Internet Files\Content.IE5\LSJGA3UR\MC900389422[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54" y="2305326"/>
            <a:ext cx="611658" cy="61005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Users\Wisemel\AppData\Local\Microsoft\Windows\Temporary Internet Files\Content.IE5\LSJGA3UR\MP900442363[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6103" y="1124744"/>
            <a:ext cx="689322" cy="4581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5691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2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4">
                                            <p:txEl>
                                              <p:pRg st="9" end="9"/>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
                                            <p:txEl>
                                              <p:pRg st="10" end="10"/>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34801" y="46360"/>
            <a:ext cx="9001695" cy="503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spcBef>
                <a:spcPct val="20000"/>
              </a:spcBef>
              <a:buChar char="•"/>
              <a:defRPr sz="3200">
                <a:solidFill>
                  <a:srgbClr val="800080"/>
                </a:solidFill>
                <a:latin typeface="Trebuchet MS" pitchFamily="34" charset="0"/>
              </a:defRPr>
            </a:lvl1pPr>
            <a:lvl2pPr marL="742950" indent="-285750" eaLnBrk="0" hangingPunct="0">
              <a:spcBef>
                <a:spcPct val="20000"/>
              </a:spcBef>
              <a:buChar char="–"/>
              <a:defRPr sz="2800">
                <a:solidFill>
                  <a:srgbClr val="800080"/>
                </a:solidFill>
                <a:latin typeface="Trebuchet MS" pitchFamily="34" charset="0"/>
              </a:defRPr>
            </a:lvl2pPr>
            <a:lvl3pPr marL="1143000" indent="-228600" eaLnBrk="0" hangingPunct="0">
              <a:spcBef>
                <a:spcPct val="20000"/>
              </a:spcBef>
              <a:buChar char="•"/>
              <a:defRPr sz="2400">
                <a:solidFill>
                  <a:srgbClr val="800080"/>
                </a:solidFill>
                <a:latin typeface="Trebuchet MS" pitchFamily="34" charset="0"/>
              </a:defRPr>
            </a:lvl3pPr>
            <a:lvl4pPr marL="1600200" indent="-228600" eaLnBrk="0" hangingPunct="0">
              <a:spcBef>
                <a:spcPct val="20000"/>
              </a:spcBef>
              <a:buChar char="–"/>
              <a:defRPr sz="2000">
                <a:solidFill>
                  <a:srgbClr val="800080"/>
                </a:solidFill>
                <a:latin typeface="Trebuchet MS" pitchFamily="34" charset="0"/>
              </a:defRPr>
            </a:lvl4pPr>
            <a:lvl5pPr marL="2057400" indent="-228600" eaLnBrk="0" hangingPunct="0">
              <a:spcBef>
                <a:spcPct val="20000"/>
              </a:spcBef>
              <a:buChar char="»"/>
              <a:defRPr sz="2000">
                <a:solidFill>
                  <a:srgbClr val="800080"/>
                </a:solidFill>
                <a:latin typeface="Trebuchet MS" pitchFamily="34" charset="0"/>
              </a:defRPr>
            </a:lvl5pPr>
            <a:lvl6pPr marL="2514600" indent="-228600" eaLnBrk="0" fontAlgn="base" hangingPunct="0">
              <a:spcBef>
                <a:spcPct val="20000"/>
              </a:spcBef>
              <a:spcAft>
                <a:spcPct val="0"/>
              </a:spcAft>
              <a:buChar char="»"/>
              <a:defRPr sz="2000">
                <a:solidFill>
                  <a:srgbClr val="800080"/>
                </a:solidFill>
                <a:latin typeface="Trebuchet MS" pitchFamily="34" charset="0"/>
              </a:defRPr>
            </a:lvl6pPr>
            <a:lvl7pPr marL="2971800" indent="-228600" eaLnBrk="0" fontAlgn="base" hangingPunct="0">
              <a:spcBef>
                <a:spcPct val="20000"/>
              </a:spcBef>
              <a:spcAft>
                <a:spcPct val="0"/>
              </a:spcAft>
              <a:buChar char="»"/>
              <a:defRPr sz="2000">
                <a:solidFill>
                  <a:srgbClr val="800080"/>
                </a:solidFill>
                <a:latin typeface="Trebuchet MS" pitchFamily="34" charset="0"/>
              </a:defRPr>
            </a:lvl7pPr>
            <a:lvl8pPr marL="3429000" indent="-228600" eaLnBrk="0" fontAlgn="base" hangingPunct="0">
              <a:spcBef>
                <a:spcPct val="20000"/>
              </a:spcBef>
              <a:spcAft>
                <a:spcPct val="0"/>
              </a:spcAft>
              <a:buChar char="»"/>
              <a:defRPr sz="2000">
                <a:solidFill>
                  <a:srgbClr val="800080"/>
                </a:solidFill>
                <a:latin typeface="Trebuchet MS" pitchFamily="34" charset="0"/>
              </a:defRPr>
            </a:lvl8pPr>
            <a:lvl9pPr marL="3886200" indent="-228600" eaLnBrk="0" fontAlgn="base" hangingPunct="0">
              <a:spcBef>
                <a:spcPct val="20000"/>
              </a:spcBef>
              <a:spcAft>
                <a:spcPct val="0"/>
              </a:spcAft>
              <a:buChar char="»"/>
              <a:defRPr sz="2000">
                <a:solidFill>
                  <a:srgbClr val="800080"/>
                </a:solidFill>
                <a:latin typeface="Trebuchet MS" pitchFamily="34" charset="0"/>
              </a:defRPr>
            </a:lvl9pPr>
          </a:lstStyle>
          <a:p>
            <a:pPr algn="ctr" fontAlgn="base">
              <a:spcBef>
                <a:spcPct val="0"/>
              </a:spcBef>
              <a:spcAft>
                <a:spcPct val="0"/>
              </a:spcAft>
              <a:buFontTx/>
              <a:buNone/>
            </a:pPr>
            <a:r>
              <a:rPr lang="en-GB" altLang="en-US" sz="2800" b="1" dirty="0" smtClean="0">
                <a:solidFill>
                  <a:srgbClr val="000000"/>
                </a:solidFill>
                <a:latin typeface="+mn-lt"/>
              </a:rPr>
              <a:t>What does this mean for the people of Reading?</a:t>
            </a:r>
            <a:br>
              <a:rPr lang="en-GB" altLang="en-US" sz="2800" b="1" dirty="0" smtClean="0">
                <a:solidFill>
                  <a:srgbClr val="000000"/>
                </a:solidFill>
                <a:latin typeface="+mn-lt"/>
              </a:rPr>
            </a:br>
            <a:endParaRPr lang="en-GB" altLang="en-US" sz="2800" b="1" i="1" dirty="0" smtClean="0">
              <a:solidFill>
                <a:srgbClr val="000000"/>
              </a:solidFill>
              <a:latin typeface="+mn-lt"/>
            </a:endParaRPr>
          </a:p>
        </p:txBody>
      </p:sp>
      <p:sp>
        <p:nvSpPr>
          <p:cNvPr id="9220" name="AutoShape 4"/>
          <p:cNvSpPr>
            <a:spLocks noChangeArrowheads="1"/>
          </p:cNvSpPr>
          <p:nvPr/>
        </p:nvSpPr>
        <p:spPr bwMode="auto">
          <a:xfrm>
            <a:off x="2105409" y="2710011"/>
            <a:ext cx="2106080" cy="2017713"/>
          </a:xfrm>
          <a:prstGeom prst="roundRect">
            <a:avLst>
              <a:gd name="adj" fmla="val 8833"/>
            </a:avLst>
          </a:prstGeom>
          <a:solidFill>
            <a:srgbClr val="D9A5DD"/>
          </a:solidFill>
          <a:ln>
            <a:noFill/>
          </a:ln>
        </p:spPr>
        <p:txBody>
          <a:bodyPr lIns="72000" tIns="36000" rIns="0" bIns="36000"/>
          <a:lstStyle>
            <a:lvl1pPr eaLnBrk="0" hangingPunct="0">
              <a:spcBef>
                <a:spcPct val="20000"/>
              </a:spcBef>
              <a:buChar char="•"/>
              <a:defRPr sz="3200">
                <a:solidFill>
                  <a:srgbClr val="800080"/>
                </a:solidFill>
                <a:latin typeface="Trebuchet MS" pitchFamily="34" charset="0"/>
              </a:defRPr>
            </a:lvl1pPr>
            <a:lvl2pPr marL="742950" indent="-285750" eaLnBrk="0" hangingPunct="0">
              <a:spcBef>
                <a:spcPct val="20000"/>
              </a:spcBef>
              <a:buChar char="–"/>
              <a:defRPr sz="2800">
                <a:solidFill>
                  <a:srgbClr val="800080"/>
                </a:solidFill>
                <a:latin typeface="Trebuchet MS" pitchFamily="34" charset="0"/>
              </a:defRPr>
            </a:lvl2pPr>
            <a:lvl3pPr marL="1143000" indent="-228600" eaLnBrk="0" hangingPunct="0">
              <a:spcBef>
                <a:spcPct val="20000"/>
              </a:spcBef>
              <a:buChar char="•"/>
              <a:defRPr sz="2400">
                <a:solidFill>
                  <a:srgbClr val="800080"/>
                </a:solidFill>
                <a:latin typeface="Trebuchet MS" pitchFamily="34" charset="0"/>
              </a:defRPr>
            </a:lvl3pPr>
            <a:lvl4pPr marL="1600200" indent="-228600" eaLnBrk="0" hangingPunct="0">
              <a:spcBef>
                <a:spcPct val="20000"/>
              </a:spcBef>
              <a:buChar char="–"/>
              <a:defRPr sz="2000">
                <a:solidFill>
                  <a:srgbClr val="800080"/>
                </a:solidFill>
                <a:latin typeface="Trebuchet MS" pitchFamily="34" charset="0"/>
              </a:defRPr>
            </a:lvl4pPr>
            <a:lvl5pPr marL="2057400" indent="-228600" eaLnBrk="0" hangingPunct="0">
              <a:spcBef>
                <a:spcPct val="20000"/>
              </a:spcBef>
              <a:buChar char="»"/>
              <a:defRPr sz="2000">
                <a:solidFill>
                  <a:srgbClr val="800080"/>
                </a:solidFill>
                <a:latin typeface="Trebuchet MS" pitchFamily="34" charset="0"/>
              </a:defRPr>
            </a:lvl5pPr>
            <a:lvl6pPr marL="2514600" indent="-228600" eaLnBrk="0" fontAlgn="base" hangingPunct="0">
              <a:spcBef>
                <a:spcPct val="20000"/>
              </a:spcBef>
              <a:spcAft>
                <a:spcPct val="0"/>
              </a:spcAft>
              <a:buChar char="»"/>
              <a:defRPr sz="2000">
                <a:solidFill>
                  <a:srgbClr val="800080"/>
                </a:solidFill>
                <a:latin typeface="Trebuchet MS" pitchFamily="34" charset="0"/>
              </a:defRPr>
            </a:lvl6pPr>
            <a:lvl7pPr marL="2971800" indent="-228600" eaLnBrk="0" fontAlgn="base" hangingPunct="0">
              <a:spcBef>
                <a:spcPct val="20000"/>
              </a:spcBef>
              <a:spcAft>
                <a:spcPct val="0"/>
              </a:spcAft>
              <a:buChar char="»"/>
              <a:defRPr sz="2000">
                <a:solidFill>
                  <a:srgbClr val="800080"/>
                </a:solidFill>
                <a:latin typeface="Trebuchet MS" pitchFamily="34" charset="0"/>
              </a:defRPr>
            </a:lvl7pPr>
            <a:lvl8pPr marL="3429000" indent="-228600" eaLnBrk="0" fontAlgn="base" hangingPunct="0">
              <a:spcBef>
                <a:spcPct val="20000"/>
              </a:spcBef>
              <a:spcAft>
                <a:spcPct val="0"/>
              </a:spcAft>
              <a:buChar char="»"/>
              <a:defRPr sz="2000">
                <a:solidFill>
                  <a:srgbClr val="800080"/>
                </a:solidFill>
                <a:latin typeface="Trebuchet MS" pitchFamily="34" charset="0"/>
              </a:defRPr>
            </a:lvl8pPr>
            <a:lvl9pPr marL="3886200" indent="-228600" eaLnBrk="0" fontAlgn="base" hangingPunct="0">
              <a:spcBef>
                <a:spcPct val="20000"/>
              </a:spcBef>
              <a:spcAft>
                <a:spcPct val="0"/>
              </a:spcAft>
              <a:buChar char="»"/>
              <a:defRPr sz="2000">
                <a:solidFill>
                  <a:srgbClr val="800080"/>
                </a:solidFill>
                <a:latin typeface="Trebuchet MS" pitchFamily="34" charset="0"/>
              </a:defRPr>
            </a:lvl9pPr>
          </a:lstStyle>
          <a:p>
            <a:pPr algn="ctr" eaLnBrk="1" fontAlgn="base" hangingPunct="1">
              <a:spcBef>
                <a:spcPct val="0"/>
              </a:spcBef>
              <a:spcAft>
                <a:spcPct val="0"/>
              </a:spcAft>
              <a:buFontTx/>
              <a:buNone/>
            </a:pPr>
            <a:r>
              <a:rPr lang="en-GB" altLang="en-US" sz="1400" b="1" dirty="0" smtClean="0">
                <a:solidFill>
                  <a:srgbClr val="000000"/>
                </a:solidFill>
                <a:latin typeface="Calibri" pitchFamily="34" charset="0"/>
              </a:rPr>
              <a:t>You pay what you can afford towards the cost of your care, you can defer the payment of residential care fees so that you don’t have to sell your home in your lifetime to pay for care.</a:t>
            </a:r>
          </a:p>
        </p:txBody>
      </p:sp>
      <p:cxnSp>
        <p:nvCxnSpPr>
          <p:cNvPr id="9222" name="AutoShape 8"/>
          <p:cNvCxnSpPr>
            <a:cxnSpLocks noChangeShapeType="1"/>
          </p:cNvCxnSpPr>
          <p:nvPr/>
        </p:nvCxnSpPr>
        <p:spPr bwMode="auto">
          <a:xfrm flipH="1">
            <a:off x="972282" y="3718868"/>
            <a:ext cx="5111886" cy="1008856"/>
          </a:xfrm>
          <a:prstGeom prst="bentConnector4">
            <a:avLst>
              <a:gd name="adj1" fmla="val -4472"/>
              <a:gd name="adj2" fmla="val 122659"/>
            </a:avLst>
          </a:prstGeom>
          <a:noFill/>
          <a:ln w="25400">
            <a:solidFill>
              <a:schemeClr val="tx1"/>
            </a:solidFill>
            <a:miter lim="800000"/>
            <a:headEnd/>
            <a:tailEnd type="triangle" w="lg" len="lg"/>
          </a:ln>
          <a:extLst>
            <a:ext uri="{909E8E84-426E-40DD-AFC4-6F175D3DCCD1}">
              <a14:hiddenFill xmlns:a14="http://schemas.microsoft.com/office/drawing/2010/main">
                <a:noFill/>
              </a14:hiddenFill>
            </a:ext>
          </a:extLst>
        </p:spPr>
      </p:cxnSp>
      <p:sp>
        <p:nvSpPr>
          <p:cNvPr id="9224" name="AutoShape 10"/>
          <p:cNvSpPr>
            <a:spLocks noChangeArrowheads="1"/>
          </p:cNvSpPr>
          <p:nvPr/>
        </p:nvSpPr>
        <p:spPr bwMode="auto">
          <a:xfrm>
            <a:off x="827584" y="5157192"/>
            <a:ext cx="5112717" cy="1584176"/>
          </a:xfrm>
          <a:prstGeom prst="roundRect">
            <a:avLst>
              <a:gd name="adj" fmla="val 9481"/>
            </a:avLst>
          </a:prstGeom>
          <a:solidFill>
            <a:srgbClr val="CD479D"/>
          </a:solidFill>
          <a:ln>
            <a:noFill/>
          </a:ln>
        </p:spPr>
        <p:txBody>
          <a:bodyPr/>
          <a:lstStyle>
            <a:lvl1pPr eaLnBrk="0" hangingPunct="0">
              <a:spcBef>
                <a:spcPct val="20000"/>
              </a:spcBef>
              <a:buChar char="•"/>
              <a:defRPr sz="3200">
                <a:solidFill>
                  <a:srgbClr val="800080"/>
                </a:solidFill>
                <a:latin typeface="Trebuchet MS" pitchFamily="34" charset="0"/>
              </a:defRPr>
            </a:lvl1pPr>
            <a:lvl2pPr marL="742950" indent="-285750" eaLnBrk="0" hangingPunct="0">
              <a:spcBef>
                <a:spcPct val="20000"/>
              </a:spcBef>
              <a:buChar char="–"/>
              <a:defRPr sz="2800">
                <a:solidFill>
                  <a:srgbClr val="800080"/>
                </a:solidFill>
                <a:latin typeface="Trebuchet MS" pitchFamily="34" charset="0"/>
              </a:defRPr>
            </a:lvl2pPr>
            <a:lvl3pPr marL="1143000" indent="-228600" eaLnBrk="0" hangingPunct="0">
              <a:spcBef>
                <a:spcPct val="20000"/>
              </a:spcBef>
              <a:buChar char="•"/>
              <a:defRPr sz="2400">
                <a:solidFill>
                  <a:srgbClr val="800080"/>
                </a:solidFill>
                <a:latin typeface="Trebuchet MS" pitchFamily="34" charset="0"/>
              </a:defRPr>
            </a:lvl3pPr>
            <a:lvl4pPr marL="1600200" indent="-228600" eaLnBrk="0" hangingPunct="0">
              <a:spcBef>
                <a:spcPct val="20000"/>
              </a:spcBef>
              <a:buChar char="–"/>
              <a:defRPr sz="2000">
                <a:solidFill>
                  <a:srgbClr val="800080"/>
                </a:solidFill>
                <a:latin typeface="Trebuchet MS" pitchFamily="34" charset="0"/>
              </a:defRPr>
            </a:lvl4pPr>
            <a:lvl5pPr marL="2057400" indent="-228600" eaLnBrk="0" hangingPunct="0">
              <a:spcBef>
                <a:spcPct val="20000"/>
              </a:spcBef>
              <a:buChar char="»"/>
              <a:defRPr sz="2000">
                <a:solidFill>
                  <a:srgbClr val="800080"/>
                </a:solidFill>
                <a:latin typeface="Trebuchet MS" pitchFamily="34" charset="0"/>
              </a:defRPr>
            </a:lvl5pPr>
            <a:lvl6pPr marL="2514600" indent="-228600" eaLnBrk="0" fontAlgn="base" hangingPunct="0">
              <a:spcBef>
                <a:spcPct val="20000"/>
              </a:spcBef>
              <a:spcAft>
                <a:spcPct val="0"/>
              </a:spcAft>
              <a:buChar char="»"/>
              <a:defRPr sz="2000">
                <a:solidFill>
                  <a:srgbClr val="800080"/>
                </a:solidFill>
                <a:latin typeface="Trebuchet MS" pitchFamily="34" charset="0"/>
              </a:defRPr>
            </a:lvl6pPr>
            <a:lvl7pPr marL="2971800" indent="-228600" eaLnBrk="0" fontAlgn="base" hangingPunct="0">
              <a:spcBef>
                <a:spcPct val="20000"/>
              </a:spcBef>
              <a:spcAft>
                <a:spcPct val="0"/>
              </a:spcAft>
              <a:buChar char="»"/>
              <a:defRPr sz="2000">
                <a:solidFill>
                  <a:srgbClr val="800080"/>
                </a:solidFill>
                <a:latin typeface="Trebuchet MS" pitchFamily="34" charset="0"/>
              </a:defRPr>
            </a:lvl7pPr>
            <a:lvl8pPr marL="3429000" indent="-228600" eaLnBrk="0" fontAlgn="base" hangingPunct="0">
              <a:spcBef>
                <a:spcPct val="20000"/>
              </a:spcBef>
              <a:spcAft>
                <a:spcPct val="0"/>
              </a:spcAft>
              <a:buChar char="»"/>
              <a:defRPr sz="2000">
                <a:solidFill>
                  <a:srgbClr val="800080"/>
                </a:solidFill>
                <a:latin typeface="Trebuchet MS" pitchFamily="34" charset="0"/>
              </a:defRPr>
            </a:lvl8pPr>
            <a:lvl9pPr marL="3886200" indent="-228600" eaLnBrk="0" fontAlgn="base" hangingPunct="0">
              <a:spcBef>
                <a:spcPct val="20000"/>
              </a:spcBef>
              <a:spcAft>
                <a:spcPct val="0"/>
              </a:spcAft>
              <a:buChar char="»"/>
              <a:defRPr sz="2000">
                <a:solidFill>
                  <a:srgbClr val="800080"/>
                </a:solidFill>
                <a:latin typeface="Trebuchet MS" pitchFamily="34" charset="0"/>
              </a:defRPr>
            </a:lvl9pPr>
          </a:lstStyle>
          <a:p>
            <a:pPr eaLnBrk="1" fontAlgn="base" hangingPunct="1">
              <a:spcBef>
                <a:spcPct val="0"/>
              </a:spcBef>
              <a:spcAft>
                <a:spcPct val="0"/>
              </a:spcAft>
              <a:buFontTx/>
              <a:buNone/>
            </a:pPr>
            <a:r>
              <a:rPr lang="en-GB" altLang="en-US" sz="1400" b="1" dirty="0" smtClean="0">
                <a:solidFill>
                  <a:schemeClr val="tx1"/>
                </a:solidFill>
                <a:latin typeface="Calibri" pitchFamily="34" charset="0"/>
              </a:rPr>
              <a:t>Care costs after April 2016 are capped at £72k if you are aged over 65, which is the limit on what you will have to spend on eligible care over your lifetime.</a:t>
            </a:r>
          </a:p>
          <a:p>
            <a:pPr algn="ctr" eaLnBrk="1" fontAlgn="base" hangingPunct="1">
              <a:spcBef>
                <a:spcPct val="0"/>
              </a:spcBef>
              <a:spcAft>
                <a:spcPct val="0"/>
              </a:spcAft>
              <a:buFontTx/>
              <a:buNone/>
            </a:pPr>
            <a:r>
              <a:rPr lang="en-GB" altLang="en-US" sz="1400" b="1" dirty="0" smtClean="0">
                <a:solidFill>
                  <a:schemeClr val="tx1"/>
                </a:solidFill>
                <a:latin typeface="Calibri" pitchFamily="34" charset="0"/>
              </a:rPr>
              <a:t>Once you have reached the cap your local authority will pay the reasonable costs to meet your eligible care needs for the rest of your life. If you receive financial support then you could spend less than this amount. </a:t>
            </a:r>
          </a:p>
        </p:txBody>
      </p:sp>
      <p:grpSp>
        <p:nvGrpSpPr>
          <p:cNvPr id="7" name="Group 6"/>
          <p:cNvGrpSpPr/>
          <p:nvPr/>
        </p:nvGrpSpPr>
        <p:grpSpPr>
          <a:xfrm>
            <a:off x="108868" y="2711599"/>
            <a:ext cx="1996541" cy="2016125"/>
            <a:chOff x="108868" y="2711599"/>
            <a:chExt cx="1996541" cy="2016125"/>
          </a:xfrm>
        </p:grpSpPr>
        <p:cxnSp>
          <p:nvCxnSpPr>
            <p:cNvPr id="9223" name="AutoShape 9"/>
            <p:cNvCxnSpPr>
              <a:cxnSpLocks noChangeShapeType="1"/>
              <a:stCxn id="9225" idx="3"/>
              <a:endCxn id="9220" idx="1"/>
            </p:cNvCxnSpPr>
            <p:nvPr/>
          </p:nvCxnSpPr>
          <p:spPr bwMode="auto">
            <a:xfrm flipV="1">
              <a:off x="1979712" y="3718868"/>
              <a:ext cx="125697" cy="794"/>
            </a:xfrm>
            <a:prstGeom prst="straightConnector1">
              <a:avLst/>
            </a:prstGeom>
            <a:noFill/>
            <a:ln w="25400">
              <a:solidFill>
                <a:schemeClr val="tx1"/>
              </a:solidFill>
              <a:round/>
              <a:headEnd/>
              <a:tailEnd type="triangle" w="lg" len="lg"/>
            </a:ln>
            <a:extLst>
              <a:ext uri="{909E8E84-426E-40DD-AFC4-6F175D3DCCD1}">
                <a14:hiddenFill xmlns:a14="http://schemas.microsoft.com/office/drawing/2010/main">
                  <a:noFill/>
                </a14:hiddenFill>
              </a:ext>
            </a:extLst>
          </p:spPr>
        </p:cxnSp>
        <p:sp>
          <p:nvSpPr>
            <p:cNvPr id="9225" name="AutoShape 11"/>
            <p:cNvSpPr>
              <a:spLocks noChangeArrowheads="1"/>
            </p:cNvSpPr>
            <p:nvPr/>
          </p:nvSpPr>
          <p:spPr bwMode="auto">
            <a:xfrm>
              <a:off x="108868" y="2711599"/>
              <a:ext cx="1870844" cy="2016125"/>
            </a:xfrm>
            <a:prstGeom prst="roundRect">
              <a:avLst>
                <a:gd name="adj" fmla="val 7449"/>
              </a:avLst>
            </a:prstGeom>
            <a:solidFill>
              <a:srgbClr val="FFFFFF"/>
            </a:solidFill>
            <a:ln w="25400">
              <a:solidFill>
                <a:schemeClr val="tx1"/>
              </a:solidFill>
              <a:round/>
              <a:headEnd/>
              <a:tailEnd/>
            </a:ln>
          </p:spPr>
          <p:txBody>
            <a:bodyPr/>
            <a:lstStyle>
              <a:lvl1pPr eaLnBrk="0" hangingPunct="0">
                <a:spcBef>
                  <a:spcPct val="20000"/>
                </a:spcBef>
                <a:buChar char="•"/>
                <a:defRPr sz="3200">
                  <a:solidFill>
                    <a:srgbClr val="800080"/>
                  </a:solidFill>
                  <a:latin typeface="Trebuchet MS" pitchFamily="34" charset="0"/>
                </a:defRPr>
              </a:lvl1pPr>
              <a:lvl2pPr marL="742950" indent="-285750" eaLnBrk="0" hangingPunct="0">
                <a:spcBef>
                  <a:spcPct val="20000"/>
                </a:spcBef>
                <a:buChar char="–"/>
                <a:defRPr sz="2800">
                  <a:solidFill>
                    <a:srgbClr val="800080"/>
                  </a:solidFill>
                  <a:latin typeface="Trebuchet MS" pitchFamily="34" charset="0"/>
                </a:defRPr>
              </a:lvl2pPr>
              <a:lvl3pPr marL="1143000" indent="-228600" eaLnBrk="0" hangingPunct="0">
                <a:spcBef>
                  <a:spcPct val="20000"/>
                </a:spcBef>
                <a:buChar char="•"/>
                <a:defRPr sz="2400">
                  <a:solidFill>
                    <a:srgbClr val="800080"/>
                  </a:solidFill>
                  <a:latin typeface="Trebuchet MS" pitchFamily="34" charset="0"/>
                </a:defRPr>
              </a:lvl3pPr>
              <a:lvl4pPr marL="1600200" indent="-228600" eaLnBrk="0" hangingPunct="0">
                <a:spcBef>
                  <a:spcPct val="20000"/>
                </a:spcBef>
                <a:buChar char="–"/>
                <a:defRPr sz="2000">
                  <a:solidFill>
                    <a:srgbClr val="800080"/>
                  </a:solidFill>
                  <a:latin typeface="Trebuchet MS" pitchFamily="34" charset="0"/>
                </a:defRPr>
              </a:lvl4pPr>
              <a:lvl5pPr marL="2057400" indent="-228600" eaLnBrk="0" hangingPunct="0">
                <a:spcBef>
                  <a:spcPct val="20000"/>
                </a:spcBef>
                <a:buChar char="»"/>
                <a:defRPr sz="2000">
                  <a:solidFill>
                    <a:srgbClr val="800080"/>
                  </a:solidFill>
                  <a:latin typeface="Trebuchet MS" pitchFamily="34" charset="0"/>
                </a:defRPr>
              </a:lvl5pPr>
              <a:lvl6pPr marL="2514600" indent="-228600" eaLnBrk="0" fontAlgn="base" hangingPunct="0">
                <a:spcBef>
                  <a:spcPct val="20000"/>
                </a:spcBef>
                <a:spcAft>
                  <a:spcPct val="0"/>
                </a:spcAft>
                <a:buChar char="»"/>
                <a:defRPr sz="2000">
                  <a:solidFill>
                    <a:srgbClr val="800080"/>
                  </a:solidFill>
                  <a:latin typeface="Trebuchet MS" pitchFamily="34" charset="0"/>
                </a:defRPr>
              </a:lvl6pPr>
              <a:lvl7pPr marL="2971800" indent="-228600" eaLnBrk="0" fontAlgn="base" hangingPunct="0">
                <a:spcBef>
                  <a:spcPct val="20000"/>
                </a:spcBef>
                <a:spcAft>
                  <a:spcPct val="0"/>
                </a:spcAft>
                <a:buChar char="»"/>
                <a:defRPr sz="2000">
                  <a:solidFill>
                    <a:srgbClr val="800080"/>
                  </a:solidFill>
                  <a:latin typeface="Trebuchet MS" pitchFamily="34" charset="0"/>
                </a:defRPr>
              </a:lvl7pPr>
              <a:lvl8pPr marL="3429000" indent="-228600" eaLnBrk="0" fontAlgn="base" hangingPunct="0">
                <a:spcBef>
                  <a:spcPct val="20000"/>
                </a:spcBef>
                <a:spcAft>
                  <a:spcPct val="0"/>
                </a:spcAft>
                <a:buChar char="»"/>
                <a:defRPr sz="2000">
                  <a:solidFill>
                    <a:srgbClr val="800080"/>
                  </a:solidFill>
                  <a:latin typeface="Trebuchet MS" pitchFamily="34" charset="0"/>
                </a:defRPr>
              </a:lvl8pPr>
              <a:lvl9pPr marL="3886200" indent="-228600" eaLnBrk="0" fontAlgn="base" hangingPunct="0">
                <a:spcBef>
                  <a:spcPct val="20000"/>
                </a:spcBef>
                <a:spcAft>
                  <a:spcPct val="0"/>
                </a:spcAft>
                <a:buChar char="»"/>
                <a:defRPr sz="2000">
                  <a:solidFill>
                    <a:srgbClr val="800080"/>
                  </a:solidFill>
                  <a:latin typeface="Trebuchet MS" pitchFamily="34" charset="0"/>
                </a:defRPr>
              </a:lvl9pPr>
            </a:lstStyle>
            <a:p>
              <a:pPr algn="ctr" eaLnBrk="1" fontAlgn="base" hangingPunct="1">
                <a:spcBef>
                  <a:spcPct val="0"/>
                </a:spcBef>
                <a:spcAft>
                  <a:spcPct val="0"/>
                </a:spcAft>
                <a:buFontTx/>
                <a:buNone/>
              </a:pPr>
              <a:r>
                <a:rPr lang="en-GB" altLang="en-US" sz="1400" b="1" dirty="0" smtClean="0">
                  <a:solidFill>
                    <a:srgbClr val="000000"/>
                  </a:solidFill>
                  <a:latin typeface="Calibri" pitchFamily="34" charset="0"/>
                </a:rPr>
                <a:t>Every year we will review your care needs and your financial situation. From April 2016 we will keep a record of how much eligible care you have needed in total.</a:t>
              </a:r>
            </a:p>
          </p:txBody>
        </p:sp>
      </p:grpSp>
      <p:sp>
        <p:nvSpPr>
          <p:cNvPr id="9227" name="Rectangle 13"/>
          <p:cNvSpPr>
            <a:spLocks noChangeArrowheads="1"/>
          </p:cNvSpPr>
          <p:nvPr/>
        </p:nvSpPr>
        <p:spPr bwMode="auto">
          <a:xfrm>
            <a:off x="2158876" y="618902"/>
            <a:ext cx="6877620" cy="1803772"/>
          </a:xfrm>
          <a:prstGeom prst="rect">
            <a:avLst/>
          </a:prstGeom>
          <a:solidFill>
            <a:srgbClr val="CD479D">
              <a:alpha val="88000"/>
            </a:srgbClr>
          </a:solidFill>
          <a:ln>
            <a:noFill/>
          </a:ln>
        </p:spPr>
        <p:txBody>
          <a:bodyPr/>
          <a:lstStyle>
            <a:lvl1pPr eaLnBrk="0" hangingPunct="0">
              <a:spcBef>
                <a:spcPct val="20000"/>
              </a:spcBef>
              <a:buChar char="•"/>
              <a:defRPr sz="3200">
                <a:solidFill>
                  <a:srgbClr val="800080"/>
                </a:solidFill>
                <a:latin typeface="Trebuchet MS" pitchFamily="34" charset="0"/>
              </a:defRPr>
            </a:lvl1pPr>
            <a:lvl2pPr marL="742950" indent="-285750" eaLnBrk="0" hangingPunct="0">
              <a:spcBef>
                <a:spcPct val="20000"/>
              </a:spcBef>
              <a:buChar char="–"/>
              <a:defRPr sz="2800">
                <a:solidFill>
                  <a:srgbClr val="800080"/>
                </a:solidFill>
                <a:latin typeface="Trebuchet MS" pitchFamily="34" charset="0"/>
              </a:defRPr>
            </a:lvl2pPr>
            <a:lvl3pPr marL="1143000" indent="-228600" eaLnBrk="0" hangingPunct="0">
              <a:spcBef>
                <a:spcPct val="20000"/>
              </a:spcBef>
              <a:buChar char="•"/>
              <a:defRPr sz="2400">
                <a:solidFill>
                  <a:srgbClr val="800080"/>
                </a:solidFill>
                <a:latin typeface="Trebuchet MS" pitchFamily="34" charset="0"/>
              </a:defRPr>
            </a:lvl3pPr>
            <a:lvl4pPr marL="1600200" indent="-228600" eaLnBrk="0" hangingPunct="0">
              <a:spcBef>
                <a:spcPct val="20000"/>
              </a:spcBef>
              <a:buChar char="–"/>
              <a:defRPr sz="2000">
                <a:solidFill>
                  <a:srgbClr val="800080"/>
                </a:solidFill>
                <a:latin typeface="Trebuchet MS" pitchFamily="34" charset="0"/>
              </a:defRPr>
            </a:lvl4pPr>
            <a:lvl5pPr marL="2057400" indent="-228600" eaLnBrk="0" hangingPunct="0">
              <a:spcBef>
                <a:spcPct val="20000"/>
              </a:spcBef>
              <a:buChar char="»"/>
              <a:defRPr sz="2000">
                <a:solidFill>
                  <a:srgbClr val="800080"/>
                </a:solidFill>
                <a:latin typeface="Trebuchet MS" pitchFamily="34" charset="0"/>
              </a:defRPr>
            </a:lvl5pPr>
            <a:lvl6pPr marL="2514600" indent="-228600" eaLnBrk="0" fontAlgn="base" hangingPunct="0">
              <a:spcBef>
                <a:spcPct val="20000"/>
              </a:spcBef>
              <a:spcAft>
                <a:spcPct val="0"/>
              </a:spcAft>
              <a:buChar char="»"/>
              <a:defRPr sz="2000">
                <a:solidFill>
                  <a:srgbClr val="800080"/>
                </a:solidFill>
                <a:latin typeface="Trebuchet MS" pitchFamily="34" charset="0"/>
              </a:defRPr>
            </a:lvl6pPr>
            <a:lvl7pPr marL="2971800" indent="-228600" eaLnBrk="0" fontAlgn="base" hangingPunct="0">
              <a:spcBef>
                <a:spcPct val="20000"/>
              </a:spcBef>
              <a:spcAft>
                <a:spcPct val="0"/>
              </a:spcAft>
              <a:buChar char="»"/>
              <a:defRPr sz="2000">
                <a:solidFill>
                  <a:srgbClr val="800080"/>
                </a:solidFill>
                <a:latin typeface="Trebuchet MS" pitchFamily="34" charset="0"/>
              </a:defRPr>
            </a:lvl7pPr>
            <a:lvl8pPr marL="3429000" indent="-228600" eaLnBrk="0" fontAlgn="base" hangingPunct="0">
              <a:spcBef>
                <a:spcPct val="20000"/>
              </a:spcBef>
              <a:spcAft>
                <a:spcPct val="0"/>
              </a:spcAft>
              <a:buChar char="»"/>
              <a:defRPr sz="2000">
                <a:solidFill>
                  <a:srgbClr val="800080"/>
                </a:solidFill>
                <a:latin typeface="Trebuchet MS" pitchFamily="34" charset="0"/>
              </a:defRPr>
            </a:lvl8pPr>
            <a:lvl9pPr marL="3886200" indent="-228600" eaLnBrk="0" fontAlgn="base" hangingPunct="0">
              <a:spcBef>
                <a:spcPct val="20000"/>
              </a:spcBef>
              <a:spcAft>
                <a:spcPct val="0"/>
              </a:spcAft>
              <a:buChar char="»"/>
              <a:defRPr sz="2000">
                <a:solidFill>
                  <a:srgbClr val="800080"/>
                </a:solidFill>
                <a:latin typeface="Trebuchet MS" pitchFamily="34" charset="0"/>
              </a:defRPr>
            </a:lvl9pPr>
          </a:lstStyle>
          <a:p>
            <a:pPr algn="ctr" eaLnBrk="1" fontAlgn="base" hangingPunct="1">
              <a:spcBef>
                <a:spcPct val="0"/>
              </a:spcBef>
              <a:spcAft>
                <a:spcPct val="0"/>
              </a:spcAft>
              <a:buFontTx/>
              <a:buNone/>
            </a:pPr>
            <a:r>
              <a:rPr lang="en-GB" altLang="en-US" sz="1400" b="1" dirty="0" smtClean="0">
                <a:solidFill>
                  <a:schemeClr val="tx1"/>
                </a:solidFill>
                <a:latin typeface="Calibri" pitchFamily="34" charset="0"/>
              </a:rPr>
              <a:t>If you have care and support needs, we can provide the following for you &amp; your carer…</a:t>
            </a:r>
          </a:p>
        </p:txBody>
      </p:sp>
      <p:sp>
        <p:nvSpPr>
          <p:cNvPr id="9228" name="AutoShape 14"/>
          <p:cNvSpPr>
            <a:spLocks noChangeArrowheads="1"/>
          </p:cNvSpPr>
          <p:nvPr/>
        </p:nvSpPr>
        <p:spPr bwMode="auto">
          <a:xfrm>
            <a:off x="2196976" y="980728"/>
            <a:ext cx="2447925" cy="1368152"/>
          </a:xfrm>
          <a:prstGeom prst="roundRect">
            <a:avLst>
              <a:gd name="adj" fmla="val 11926"/>
            </a:avLst>
          </a:prstGeom>
          <a:solidFill>
            <a:srgbClr val="FFFFFF"/>
          </a:solidFill>
          <a:ln w="25400">
            <a:solidFill>
              <a:srgbClr val="00688B"/>
            </a:solidFill>
            <a:round/>
            <a:headEnd/>
            <a:tailEnd/>
          </a:ln>
        </p:spPr>
        <p:txBody>
          <a:bodyPr/>
          <a:lstStyle>
            <a:lvl1pPr eaLnBrk="0" hangingPunct="0">
              <a:spcBef>
                <a:spcPct val="20000"/>
              </a:spcBef>
              <a:buChar char="•"/>
              <a:defRPr sz="3200">
                <a:solidFill>
                  <a:srgbClr val="800080"/>
                </a:solidFill>
                <a:latin typeface="Trebuchet MS" pitchFamily="34" charset="0"/>
              </a:defRPr>
            </a:lvl1pPr>
            <a:lvl2pPr marL="742950" indent="-285750" eaLnBrk="0" hangingPunct="0">
              <a:spcBef>
                <a:spcPct val="20000"/>
              </a:spcBef>
              <a:buChar char="–"/>
              <a:defRPr sz="2800">
                <a:solidFill>
                  <a:srgbClr val="800080"/>
                </a:solidFill>
                <a:latin typeface="Trebuchet MS" pitchFamily="34" charset="0"/>
              </a:defRPr>
            </a:lvl2pPr>
            <a:lvl3pPr marL="1143000" indent="-228600" eaLnBrk="0" hangingPunct="0">
              <a:spcBef>
                <a:spcPct val="20000"/>
              </a:spcBef>
              <a:buChar char="•"/>
              <a:defRPr sz="2400">
                <a:solidFill>
                  <a:srgbClr val="800080"/>
                </a:solidFill>
                <a:latin typeface="Trebuchet MS" pitchFamily="34" charset="0"/>
              </a:defRPr>
            </a:lvl3pPr>
            <a:lvl4pPr marL="1600200" indent="-228600" eaLnBrk="0" hangingPunct="0">
              <a:spcBef>
                <a:spcPct val="20000"/>
              </a:spcBef>
              <a:buChar char="–"/>
              <a:defRPr sz="2000">
                <a:solidFill>
                  <a:srgbClr val="800080"/>
                </a:solidFill>
                <a:latin typeface="Trebuchet MS" pitchFamily="34" charset="0"/>
              </a:defRPr>
            </a:lvl4pPr>
            <a:lvl5pPr marL="2057400" indent="-228600" eaLnBrk="0" hangingPunct="0">
              <a:spcBef>
                <a:spcPct val="20000"/>
              </a:spcBef>
              <a:buChar char="»"/>
              <a:defRPr sz="2000">
                <a:solidFill>
                  <a:srgbClr val="800080"/>
                </a:solidFill>
                <a:latin typeface="Trebuchet MS" pitchFamily="34" charset="0"/>
              </a:defRPr>
            </a:lvl5pPr>
            <a:lvl6pPr marL="2514600" indent="-228600" eaLnBrk="0" fontAlgn="base" hangingPunct="0">
              <a:spcBef>
                <a:spcPct val="20000"/>
              </a:spcBef>
              <a:spcAft>
                <a:spcPct val="0"/>
              </a:spcAft>
              <a:buChar char="»"/>
              <a:defRPr sz="2000">
                <a:solidFill>
                  <a:srgbClr val="800080"/>
                </a:solidFill>
                <a:latin typeface="Trebuchet MS" pitchFamily="34" charset="0"/>
              </a:defRPr>
            </a:lvl6pPr>
            <a:lvl7pPr marL="2971800" indent="-228600" eaLnBrk="0" fontAlgn="base" hangingPunct="0">
              <a:spcBef>
                <a:spcPct val="20000"/>
              </a:spcBef>
              <a:spcAft>
                <a:spcPct val="0"/>
              </a:spcAft>
              <a:buChar char="»"/>
              <a:defRPr sz="2000">
                <a:solidFill>
                  <a:srgbClr val="800080"/>
                </a:solidFill>
                <a:latin typeface="Trebuchet MS" pitchFamily="34" charset="0"/>
              </a:defRPr>
            </a:lvl7pPr>
            <a:lvl8pPr marL="3429000" indent="-228600" eaLnBrk="0" fontAlgn="base" hangingPunct="0">
              <a:spcBef>
                <a:spcPct val="20000"/>
              </a:spcBef>
              <a:spcAft>
                <a:spcPct val="0"/>
              </a:spcAft>
              <a:buChar char="»"/>
              <a:defRPr sz="2000">
                <a:solidFill>
                  <a:srgbClr val="800080"/>
                </a:solidFill>
                <a:latin typeface="Trebuchet MS" pitchFamily="34" charset="0"/>
              </a:defRPr>
            </a:lvl8pPr>
            <a:lvl9pPr marL="3886200" indent="-228600" eaLnBrk="0" fontAlgn="base" hangingPunct="0">
              <a:spcBef>
                <a:spcPct val="20000"/>
              </a:spcBef>
              <a:spcAft>
                <a:spcPct val="0"/>
              </a:spcAft>
              <a:buChar char="»"/>
              <a:defRPr sz="2000">
                <a:solidFill>
                  <a:srgbClr val="800080"/>
                </a:solidFill>
                <a:latin typeface="Trebuchet MS" pitchFamily="34" charset="0"/>
              </a:defRPr>
            </a:lvl9pPr>
          </a:lstStyle>
          <a:p>
            <a:pPr algn="ctr" eaLnBrk="1" fontAlgn="base" hangingPunct="1">
              <a:spcBef>
                <a:spcPct val="0"/>
              </a:spcBef>
              <a:spcAft>
                <a:spcPct val="0"/>
              </a:spcAft>
              <a:buFontTx/>
              <a:buNone/>
            </a:pPr>
            <a:r>
              <a:rPr lang="en-GB" altLang="en-US" sz="1400" b="1" dirty="0" smtClean="0">
                <a:solidFill>
                  <a:srgbClr val="000000"/>
                </a:solidFill>
                <a:latin typeface="+mn-lt"/>
              </a:rPr>
              <a:t>an assessment of the care and support you need, a plan detailing what services are right for you and whether you are eligible for state support</a:t>
            </a:r>
          </a:p>
        </p:txBody>
      </p:sp>
      <p:sp>
        <p:nvSpPr>
          <p:cNvPr id="9229" name="Rectangle 15"/>
          <p:cNvSpPr>
            <a:spLocks noChangeArrowheads="1"/>
          </p:cNvSpPr>
          <p:nvPr/>
        </p:nvSpPr>
        <p:spPr bwMode="auto">
          <a:xfrm>
            <a:off x="106239" y="618902"/>
            <a:ext cx="2016125" cy="1803772"/>
          </a:xfrm>
          <a:prstGeom prst="rect">
            <a:avLst/>
          </a:prstGeom>
          <a:solidFill>
            <a:srgbClr val="D9A5DD"/>
          </a:solidFill>
          <a:ln>
            <a:noFill/>
          </a:ln>
        </p:spPr>
        <p:txBody>
          <a:bodyPr/>
          <a:lstStyle>
            <a:lvl1pPr eaLnBrk="0" hangingPunct="0">
              <a:spcBef>
                <a:spcPct val="20000"/>
              </a:spcBef>
              <a:buChar char="•"/>
              <a:defRPr sz="3200">
                <a:solidFill>
                  <a:srgbClr val="800080"/>
                </a:solidFill>
                <a:latin typeface="Trebuchet MS" pitchFamily="34" charset="0"/>
              </a:defRPr>
            </a:lvl1pPr>
            <a:lvl2pPr marL="742950" indent="-285750" eaLnBrk="0" hangingPunct="0">
              <a:spcBef>
                <a:spcPct val="20000"/>
              </a:spcBef>
              <a:buChar char="–"/>
              <a:defRPr sz="2800">
                <a:solidFill>
                  <a:srgbClr val="800080"/>
                </a:solidFill>
                <a:latin typeface="Trebuchet MS" pitchFamily="34" charset="0"/>
              </a:defRPr>
            </a:lvl2pPr>
            <a:lvl3pPr marL="1143000" indent="-228600" eaLnBrk="0" hangingPunct="0">
              <a:spcBef>
                <a:spcPct val="20000"/>
              </a:spcBef>
              <a:buChar char="•"/>
              <a:defRPr sz="2400">
                <a:solidFill>
                  <a:srgbClr val="800080"/>
                </a:solidFill>
                <a:latin typeface="Trebuchet MS" pitchFamily="34" charset="0"/>
              </a:defRPr>
            </a:lvl3pPr>
            <a:lvl4pPr marL="1600200" indent="-228600" eaLnBrk="0" hangingPunct="0">
              <a:spcBef>
                <a:spcPct val="20000"/>
              </a:spcBef>
              <a:buChar char="–"/>
              <a:defRPr sz="2000">
                <a:solidFill>
                  <a:srgbClr val="800080"/>
                </a:solidFill>
                <a:latin typeface="Trebuchet MS" pitchFamily="34" charset="0"/>
              </a:defRPr>
            </a:lvl4pPr>
            <a:lvl5pPr marL="2057400" indent="-228600" eaLnBrk="0" hangingPunct="0">
              <a:spcBef>
                <a:spcPct val="20000"/>
              </a:spcBef>
              <a:buChar char="»"/>
              <a:defRPr sz="2000">
                <a:solidFill>
                  <a:srgbClr val="800080"/>
                </a:solidFill>
                <a:latin typeface="Trebuchet MS" pitchFamily="34" charset="0"/>
              </a:defRPr>
            </a:lvl5pPr>
            <a:lvl6pPr marL="2514600" indent="-228600" eaLnBrk="0" fontAlgn="base" hangingPunct="0">
              <a:spcBef>
                <a:spcPct val="20000"/>
              </a:spcBef>
              <a:spcAft>
                <a:spcPct val="0"/>
              </a:spcAft>
              <a:buChar char="»"/>
              <a:defRPr sz="2000">
                <a:solidFill>
                  <a:srgbClr val="800080"/>
                </a:solidFill>
                <a:latin typeface="Trebuchet MS" pitchFamily="34" charset="0"/>
              </a:defRPr>
            </a:lvl6pPr>
            <a:lvl7pPr marL="2971800" indent="-228600" eaLnBrk="0" fontAlgn="base" hangingPunct="0">
              <a:spcBef>
                <a:spcPct val="20000"/>
              </a:spcBef>
              <a:spcAft>
                <a:spcPct val="0"/>
              </a:spcAft>
              <a:buChar char="»"/>
              <a:defRPr sz="2000">
                <a:solidFill>
                  <a:srgbClr val="800080"/>
                </a:solidFill>
                <a:latin typeface="Trebuchet MS" pitchFamily="34" charset="0"/>
              </a:defRPr>
            </a:lvl7pPr>
            <a:lvl8pPr marL="3429000" indent="-228600" eaLnBrk="0" fontAlgn="base" hangingPunct="0">
              <a:spcBef>
                <a:spcPct val="20000"/>
              </a:spcBef>
              <a:spcAft>
                <a:spcPct val="0"/>
              </a:spcAft>
              <a:buChar char="»"/>
              <a:defRPr sz="2000">
                <a:solidFill>
                  <a:srgbClr val="800080"/>
                </a:solidFill>
                <a:latin typeface="Trebuchet MS" pitchFamily="34" charset="0"/>
              </a:defRPr>
            </a:lvl8pPr>
            <a:lvl9pPr marL="3886200" indent="-228600" eaLnBrk="0" fontAlgn="base" hangingPunct="0">
              <a:spcBef>
                <a:spcPct val="20000"/>
              </a:spcBef>
              <a:spcAft>
                <a:spcPct val="0"/>
              </a:spcAft>
              <a:buChar char="»"/>
              <a:defRPr sz="2000">
                <a:solidFill>
                  <a:srgbClr val="800080"/>
                </a:solidFill>
                <a:latin typeface="Trebuchet MS" pitchFamily="34" charset="0"/>
              </a:defRPr>
            </a:lvl9pPr>
          </a:lstStyle>
          <a:p>
            <a:pPr eaLnBrk="1" fontAlgn="base" hangingPunct="1">
              <a:spcBef>
                <a:spcPct val="0"/>
              </a:spcBef>
              <a:spcAft>
                <a:spcPct val="0"/>
              </a:spcAft>
              <a:buFontTx/>
              <a:buNone/>
            </a:pPr>
            <a:r>
              <a:rPr lang="en-GB" altLang="en-US" sz="1400" b="1" dirty="0" smtClean="0">
                <a:solidFill>
                  <a:schemeClr val="tx1"/>
                </a:solidFill>
                <a:latin typeface="+mn-lt"/>
              </a:rPr>
              <a:t>You may need care and support if you have a condition such as dementia, or other problems that affect your quality of life or ability to carry out daily activities.</a:t>
            </a:r>
          </a:p>
        </p:txBody>
      </p:sp>
      <p:sp>
        <p:nvSpPr>
          <p:cNvPr id="9230" name="Rectangle 16"/>
          <p:cNvSpPr>
            <a:spLocks noChangeArrowheads="1"/>
          </p:cNvSpPr>
          <p:nvPr/>
        </p:nvSpPr>
        <p:spPr bwMode="auto">
          <a:xfrm>
            <a:off x="6372200" y="2494111"/>
            <a:ext cx="2664296" cy="4247257"/>
          </a:xfrm>
          <a:prstGeom prst="rect">
            <a:avLst/>
          </a:prstGeom>
          <a:solidFill>
            <a:srgbClr val="D9A5DD"/>
          </a:solidFill>
          <a:ln>
            <a:noFill/>
          </a:ln>
        </p:spPr>
        <p:txBody>
          <a:bodyPr/>
          <a:lstStyle>
            <a:lvl1pPr eaLnBrk="0" hangingPunct="0">
              <a:spcBef>
                <a:spcPct val="20000"/>
              </a:spcBef>
              <a:buChar char="•"/>
              <a:defRPr sz="3200">
                <a:solidFill>
                  <a:srgbClr val="800080"/>
                </a:solidFill>
                <a:latin typeface="Trebuchet MS" pitchFamily="34" charset="0"/>
              </a:defRPr>
            </a:lvl1pPr>
            <a:lvl2pPr marL="742950" indent="-285750" eaLnBrk="0" hangingPunct="0">
              <a:spcBef>
                <a:spcPct val="20000"/>
              </a:spcBef>
              <a:buChar char="–"/>
              <a:defRPr sz="2800">
                <a:solidFill>
                  <a:srgbClr val="800080"/>
                </a:solidFill>
                <a:latin typeface="Trebuchet MS" pitchFamily="34" charset="0"/>
              </a:defRPr>
            </a:lvl2pPr>
            <a:lvl3pPr marL="1143000" indent="-228600" eaLnBrk="0" hangingPunct="0">
              <a:spcBef>
                <a:spcPct val="20000"/>
              </a:spcBef>
              <a:buChar char="•"/>
              <a:defRPr sz="2400">
                <a:solidFill>
                  <a:srgbClr val="800080"/>
                </a:solidFill>
                <a:latin typeface="Trebuchet MS" pitchFamily="34" charset="0"/>
              </a:defRPr>
            </a:lvl3pPr>
            <a:lvl4pPr marL="1600200" indent="-228600" eaLnBrk="0" hangingPunct="0">
              <a:spcBef>
                <a:spcPct val="20000"/>
              </a:spcBef>
              <a:buChar char="–"/>
              <a:defRPr sz="2000">
                <a:solidFill>
                  <a:srgbClr val="800080"/>
                </a:solidFill>
                <a:latin typeface="Trebuchet MS" pitchFamily="34" charset="0"/>
              </a:defRPr>
            </a:lvl4pPr>
            <a:lvl5pPr marL="2057400" indent="-228600" eaLnBrk="0" hangingPunct="0">
              <a:spcBef>
                <a:spcPct val="20000"/>
              </a:spcBef>
              <a:buChar char="»"/>
              <a:defRPr sz="2000">
                <a:solidFill>
                  <a:srgbClr val="800080"/>
                </a:solidFill>
                <a:latin typeface="Trebuchet MS" pitchFamily="34" charset="0"/>
              </a:defRPr>
            </a:lvl5pPr>
            <a:lvl6pPr marL="2514600" indent="-228600" eaLnBrk="0" fontAlgn="base" hangingPunct="0">
              <a:spcBef>
                <a:spcPct val="20000"/>
              </a:spcBef>
              <a:spcAft>
                <a:spcPct val="0"/>
              </a:spcAft>
              <a:buChar char="»"/>
              <a:defRPr sz="2000">
                <a:solidFill>
                  <a:srgbClr val="800080"/>
                </a:solidFill>
                <a:latin typeface="Trebuchet MS" pitchFamily="34" charset="0"/>
              </a:defRPr>
            </a:lvl6pPr>
            <a:lvl7pPr marL="2971800" indent="-228600" eaLnBrk="0" fontAlgn="base" hangingPunct="0">
              <a:spcBef>
                <a:spcPct val="20000"/>
              </a:spcBef>
              <a:spcAft>
                <a:spcPct val="0"/>
              </a:spcAft>
              <a:buChar char="»"/>
              <a:defRPr sz="2000">
                <a:solidFill>
                  <a:srgbClr val="800080"/>
                </a:solidFill>
                <a:latin typeface="Trebuchet MS" pitchFamily="34" charset="0"/>
              </a:defRPr>
            </a:lvl7pPr>
            <a:lvl8pPr marL="3429000" indent="-228600" eaLnBrk="0" fontAlgn="base" hangingPunct="0">
              <a:spcBef>
                <a:spcPct val="20000"/>
              </a:spcBef>
              <a:spcAft>
                <a:spcPct val="0"/>
              </a:spcAft>
              <a:buChar char="»"/>
              <a:defRPr sz="2000">
                <a:solidFill>
                  <a:srgbClr val="800080"/>
                </a:solidFill>
                <a:latin typeface="Trebuchet MS" pitchFamily="34" charset="0"/>
              </a:defRPr>
            </a:lvl8pPr>
            <a:lvl9pPr marL="3886200" indent="-228600" eaLnBrk="0" fontAlgn="base" hangingPunct="0">
              <a:spcBef>
                <a:spcPct val="20000"/>
              </a:spcBef>
              <a:spcAft>
                <a:spcPct val="0"/>
              </a:spcAft>
              <a:buChar char="»"/>
              <a:defRPr sz="2000">
                <a:solidFill>
                  <a:srgbClr val="800080"/>
                </a:solidFill>
                <a:latin typeface="Trebuchet MS" pitchFamily="34" charset="0"/>
              </a:defRPr>
            </a:lvl9pPr>
          </a:lstStyle>
          <a:p>
            <a:pPr eaLnBrk="1" fontAlgn="base" hangingPunct="1">
              <a:spcBef>
                <a:spcPct val="0"/>
              </a:spcBef>
              <a:spcAft>
                <a:spcPct val="0"/>
              </a:spcAft>
              <a:buFontTx/>
              <a:buNone/>
            </a:pPr>
            <a:r>
              <a:rPr lang="en-GB" altLang="en-US" sz="1400" b="1" dirty="0" smtClean="0">
                <a:solidFill>
                  <a:schemeClr val="tx1"/>
                </a:solidFill>
                <a:latin typeface="Calibri" pitchFamily="34" charset="0"/>
              </a:rPr>
              <a:t>You will still be responsible for some care-related expenses…</a:t>
            </a:r>
          </a:p>
        </p:txBody>
      </p:sp>
      <p:sp>
        <p:nvSpPr>
          <p:cNvPr id="9231" name="AutoShape 17"/>
          <p:cNvSpPr>
            <a:spLocks noChangeArrowheads="1"/>
          </p:cNvSpPr>
          <p:nvPr/>
        </p:nvSpPr>
        <p:spPr bwMode="auto">
          <a:xfrm>
            <a:off x="6445126" y="2924944"/>
            <a:ext cx="2447354" cy="1692795"/>
          </a:xfrm>
          <a:prstGeom prst="roundRect">
            <a:avLst>
              <a:gd name="adj" fmla="val 7468"/>
            </a:avLst>
          </a:prstGeom>
          <a:solidFill>
            <a:srgbClr val="FFFFFF"/>
          </a:solidFill>
          <a:ln w="12700">
            <a:solidFill>
              <a:srgbClr val="68838B"/>
            </a:solidFill>
            <a:prstDash val="dash"/>
            <a:round/>
            <a:headEnd/>
            <a:tailEnd/>
          </a:ln>
        </p:spPr>
        <p:txBody>
          <a:bodyPr/>
          <a:lstStyle>
            <a:lvl1pPr eaLnBrk="0" hangingPunct="0">
              <a:spcBef>
                <a:spcPct val="20000"/>
              </a:spcBef>
              <a:buChar char="•"/>
              <a:defRPr sz="3200">
                <a:solidFill>
                  <a:srgbClr val="800080"/>
                </a:solidFill>
                <a:latin typeface="Trebuchet MS" pitchFamily="34" charset="0"/>
              </a:defRPr>
            </a:lvl1pPr>
            <a:lvl2pPr marL="742950" indent="-285750" eaLnBrk="0" hangingPunct="0">
              <a:spcBef>
                <a:spcPct val="20000"/>
              </a:spcBef>
              <a:buChar char="–"/>
              <a:defRPr sz="2800">
                <a:solidFill>
                  <a:srgbClr val="800080"/>
                </a:solidFill>
                <a:latin typeface="Trebuchet MS" pitchFamily="34" charset="0"/>
              </a:defRPr>
            </a:lvl2pPr>
            <a:lvl3pPr marL="1143000" indent="-228600" eaLnBrk="0" hangingPunct="0">
              <a:spcBef>
                <a:spcPct val="20000"/>
              </a:spcBef>
              <a:buChar char="•"/>
              <a:defRPr sz="2400">
                <a:solidFill>
                  <a:srgbClr val="800080"/>
                </a:solidFill>
                <a:latin typeface="Trebuchet MS" pitchFamily="34" charset="0"/>
              </a:defRPr>
            </a:lvl3pPr>
            <a:lvl4pPr marL="1600200" indent="-228600" eaLnBrk="0" hangingPunct="0">
              <a:spcBef>
                <a:spcPct val="20000"/>
              </a:spcBef>
              <a:buChar char="–"/>
              <a:defRPr sz="2000">
                <a:solidFill>
                  <a:srgbClr val="800080"/>
                </a:solidFill>
                <a:latin typeface="Trebuchet MS" pitchFamily="34" charset="0"/>
              </a:defRPr>
            </a:lvl4pPr>
            <a:lvl5pPr marL="2057400" indent="-228600" eaLnBrk="0" hangingPunct="0">
              <a:spcBef>
                <a:spcPct val="20000"/>
              </a:spcBef>
              <a:buChar char="»"/>
              <a:defRPr sz="2000">
                <a:solidFill>
                  <a:srgbClr val="800080"/>
                </a:solidFill>
                <a:latin typeface="Trebuchet MS" pitchFamily="34" charset="0"/>
              </a:defRPr>
            </a:lvl5pPr>
            <a:lvl6pPr marL="2514600" indent="-228600" eaLnBrk="0" fontAlgn="base" hangingPunct="0">
              <a:spcBef>
                <a:spcPct val="20000"/>
              </a:spcBef>
              <a:spcAft>
                <a:spcPct val="0"/>
              </a:spcAft>
              <a:buChar char="»"/>
              <a:defRPr sz="2000">
                <a:solidFill>
                  <a:srgbClr val="800080"/>
                </a:solidFill>
                <a:latin typeface="Trebuchet MS" pitchFamily="34" charset="0"/>
              </a:defRPr>
            </a:lvl6pPr>
            <a:lvl7pPr marL="2971800" indent="-228600" eaLnBrk="0" fontAlgn="base" hangingPunct="0">
              <a:spcBef>
                <a:spcPct val="20000"/>
              </a:spcBef>
              <a:spcAft>
                <a:spcPct val="0"/>
              </a:spcAft>
              <a:buChar char="»"/>
              <a:defRPr sz="2000">
                <a:solidFill>
                  <a:srgbClr val="800080"/>
                </a:solidFill>
                <a:latin typeface="Trebuchet MS" pitchFamily="34" charset="0"/>
              </a:defRPr>
            </a:lvl7pPr>
            <a:lvl8pPr marL="3429000" indent="-228600" eaLnBrk="0" fontAlgn="base" hangingPunct="0">
              <a:spcBef>
                <a:spcPct val="20000"/>
              </a:spcBef>
              <a:spcAft>
                <a:spcPct val="0"/>
              </a:spcAft>
              <a:buChar char="»"/>
              <a:defRPr sz="2000">
                <a:solidFill>
                  <a:srgbClr val="800080"/>
                </a:solidFill>
                <a:latin typeface="Trebuchet MS" pitchFamily="34" charset="0"/>
              </a:defRPr>
            </a:lvl8pPr>
            <a:lvl9pPr marL="3886200" indent="-228600" eaLnBrk="0" fontAlgn="base" hangingPunct="0">
              <a:spcBef>
                <a:spcPct val="20000"/>
              </a:spcBef>
              <a:spcAft>
                <a:spcPct val="0"/>
              </a:spcAft>
              <a:buChar char="»"/>
              <a:defRPr sz="2000">
                <a:solidFill>
                  <a:srgbClr val="800080"/>
                </a:solidFill>
                <a:latin typeface="Trebuchet MS" pitchFamily="34" charset="0"/>
              </a:defRPr>
            </a:lvl9pPr>
          </a:lstStyle>
          <a:p>
            <a:pPr algn="ctr" eaLnBrk="1" fontAlgn="base" hangingPunct="1">
              <a:spcBef>
                <a:spcPct val="0"/>
              </a:spcBef>
              <a:spcAft>
                <a:spcPct val="0"/>
              </a:spcAft>
              <a:buFontTx/>
              <a:buNone/>
            </a:pPr>
            <a:r>
              <a:rPr lang="en-GB" altLang="en-US" sz="1400" b="1" dirty="0" smtClean="0">
                <a:solidFill>
                  <a:srgbClr val="000000"/>
                </a:solidFill>
                <a:latin typeface="Calibri" pitchFamily="34" charset="0"/>
              </a:rPr>
              <a:t>If you are in residential care, you will pay towards your living expenses, just like you would if you were living in your own home. This is expected to be around £12k a year in 2016.</a:t>
            </a:r>
          </a:p>
        </p:txBody>
      </p:sp>
      <p:sp>
        <p:nvSpPr>
          <p:cNvPr id="9232" name="AutoShape 18"/>
          <p:cNvSpPr>
            <a:spLocks noChangeArrowheads="1"/>
          </p:cNvSpPr>
          <p:nvPr/>
        </p:nvSpPr>
        <p:spPr bwMode="auto">
          <a:xfrm>
            <a:off x="6445126" y="4727153"/>
            <a:ext cx="2447354" cy="2014215"/>
          </a:xfrm>
          <a:prstGeom prst="roundRect">
            <a:avLst>
              <a:gd name="adj" fmla="val 9023"/>
            </a:avLst>
          </a:prstGeom>
          <a:solidFill>
            <a:srgbClr val="FFFFFF"/>
          </a:solidFill>
          <a:ln w="12700">
            <a:solidFill>
              <a:srgbClr val="68838B"/>
            </a:solidFill>
            <a:prstDash val="dash"/>
            <a:round/>
            <a:headEnd/>
            <a:tailEnd/>
          </a:ln>
        </p:spPr>
        <p:txBody>
          <a:bodyPr/>
          <a:lstStyle>
            <a:lvl1pPr eaLnBrk="0" hangingPunct="0">
              <a:spcBef>
                <a:spcPct val="20000"/>
              </a:spcBef>
              <a:buChar char="•"/>
              <a:defRPr sz="3200">
                <a:solidFill>
                  <a:srgbClr val="800080"/>
                </a:solidFill>
                <a:latin typeface="Trebuchet MS" pitchFamily="34" charset="0"/>
              </a:defRPr>
            </a:lvl1pPr>
            <a:lvl2pPr marL="742950" indent="-285750" eaLnBrk="0" hangingPunct="0">
              <a:spcBef>
                <a:spcPct val="20000"/>
              </a:spcBef>
              <a:buChar char="–"/>
              <a:defRPr sz="2800">
                <a:solidFill>
                  <a:srgbClr val="800080"/>
                </a:solidFill>
                <a:latin typeface="Trebuchet MS" pitchFamily="34" charset="0"/>
              </a:defRPr>
            </a:lvl2pPr>
            <a:lvl3pPr marL="1143000" indent="-228600" eaLnBrk="0" hangingPunct="0">
              <a:spcBef>
                <a:spcPct val="20000"/>
              </a:spcBef>
              <a:buChar char="•"/>
              <a:defRPr sz="2400">
                <a:solidFill>
                  <a:srgbClr val="800080"/>
                </a:solidFill>
                <a:latin typeface="Trebuchet MS" pitchFamily="34" charset="0"/>
              </a:defRPr>
            </a:lvl3pPr>
            <a:lvl4pPr marL="1600200" indent="-228600" eaLnBrk="0" hangingPunct="0">
              <a:spcBef>
                <a:spcPct val="20000"/>
              </a:spcBef>
              <a:buChar char="–"/>
              <a:defRPr sz="2000">
                <a:solidFill>
                  <a:srgbClr val="800080"/>
                </a:solidFill>
                <a:latin typeface="Trebuchet MS" pitchFamily="34" charset="0"/>
              </a:defRPr>
            </a:lvl4pPr>
            <a:lvl5pPr marL="2057400" indent="-228600" eaLnBrk="0" hangingPunct="0">
              <a:spcBef>
                <a:spcPct val="20000"/>
              </a:spcBef>
              <a:buChar char="»"/>
              <a:defRPr sz="2000">
                <a:solidFill>
                  <a:srgbClr val="800080"/>
                </a:solidFill>
                <a:latin typeface="Trebuchet MS" pitchFamily="34" charset="0"/>
              </a:defRPr>
            </a:lvl5pPr>
            <a:lvl6pPr marL="2514600" indent="-228600" eaLnBrk="0" fontAlgn="base" hangingPunct="0">
              <a:spcBef>
                <a:spcPct val="20000"/>
              </a:spcBef>
              <a:spcAft>
                <a:spcPct val="0"/>
              </a:spcAft>
              <a:buChar char="»"/>
              <a:defRPr sz="2000">
                <a:solidFill>
                  <a:srgbClr val="800080"/>
                </a:solidFill>
                <a:latin typeface="Trebuchet MS" pitchFamily="34" charset="0"/>
              </a:defRPr>
            </a:lvl6pPr>
            <a:lvl7pPr marL="2971800" indent="-228600" eaLnBrk="0" fontAlgn="base" hangingPunct="0">
              <a:spcBef>
                <a:spcPct val="20000"/>
              </a:spcBef>
              <a:spcAft>
                <a:spcPct val="0"/>
              </a:spcAft>
              <a:buChar char="»"/>
              <a:defRPr sz="2000">
                <a:solidFill>
                  <a:srgbClr val="800080"/>
                </a:solidFill>
                <a:latin typeface="Trebuchet MS" pitchFamily="34" charset="0"/>
              </a:defRPr>
            </a:lvl7pPr>
            <a:lvl8pPr marL="3429000" indent="-228600" eaLnBrk="0" fontAlgn="base" hangingPunct="0">
              <a:spcBef>
                <a:spcPct val="20000"/>
              </a:spcBef>
              <a:spcAft>
                <a:spcPct val="0"/>
              </a:spcAft>
              <a:buChar char="»"/>
              <a:defRPr sz="2000">
                <a:solidFill>
                  <a:srgbClr val="800080"/>
                </a:solidFill>
                <a:latin typeface="Trebuchet MS" pitchFamily="34" charset="0"/>
              </a:defRPr>
            </a:lvl8pPr>
            <a:lvl9pPr marL="3886200" indent="-228600" eaLnBrk="0" fontAlgn="base" hangingPunct="0">
              <a:spcBef>
                <a:spcPct val="20000"/>
              </a:spcBef>
              <a:spcAft>
                <a:spcPct val="0"/>
              </a:spcAft>
              <a:buChar char="»"/>
              <a:defRPr sz="2000">
                <a:solidFill>
                  <a:srgbClr val="800080"/>
                </a:solidFill>
                <a:latin typeface="Trebuchet MS" pitchFamily="34" charset="0"/>
              </a:defRPr>
            </a:lvl9pPr>
          </a:lstStyle>
          <a:p>
            <a:pPr algn="ctr" eaLnBrk="1" fontAlgn="base" hangingPunct="1">
              <a:spcBef>
                <a:spcPct val="0"/>
              </a:spcBef>
              <a:spcAft>
                <a:spcPct val="0"/>
              </a:spcAft>
              <a:buFontTx/>
              <a:buNone/>
            </a:pPr>
            <a:r>
              <a:rPr lang="en-GB" altLang="en-US" sz="1400" b="1" dirty="0" smtClean="0">
                <a:solidFill>
                  <a:srgbClr val="000000"/>
                </a:solidFill>
                <a:latin typeface="Calibri" pitchFamily="34" charset="0"/>
              </a:rPr>
              <a:t>You are responsible for the cost of any additional services that you choose to have beyond what the local authority would provide, such as having a second bedroom in a care home, or help with lower level care needs.</a:t>
            </a:r>
          </a:p>
        </p:txBody>
      </p:sp>
      <p:sp>
        <p:nvSpPr>
          <p:cNvPr id="9233" name="AutoShape 19"/>
          <p:cNvSpPr>
            <a:spLocks noChangeArrowheads="1"/>
          </p:cNvSpPr>
          <p:nvPr/>
        </p:nvSpPr>
        <p:spPr bwMode="auto">
          <a:xfrm>
            <a:off x="4715991" y="980728"/>
            <a:ext cx="1440185" cy="1368152"/>
          </a:xfrm>
          <a:prstGeom prst="roundRect">
            <a:avLst>
              <a:gd name="adj" fmla="val 7468"/>
            </a:avLst>
          </a:prstGeom>
          <a:solidFill>
            <a:srgbClr val="FFFFFF"/>
          </a:solidFill>
          <a:ln w="12700">
            <a:solidFill>
              <a:srgbClr val="68838B"/>
            </a:solidFill>
            <a:round/>
            <a:headEnd/>
            <a:tailEnd/>
          </a:ln>
        </p:spPr>
        <p:txBody>
          <a:bodyPr/>
          <a:lstStyle>
            <a:lvl1pPr eaLnBrk="0" hangingPunct="0">
              <a:spcBef>
                <a:spcPct val="20000"/>
              </a:spcBef>
              <a:buChar char="•"/>
              <a:defRPr sz="3200">
                <a:solidFill>
                  <a:srgbClr val="800080"/>
                </a:solidFill>
                <a:latin typeface="Trebuchet MS" pitchFamily="34" charset="0"/>
              </a:defRPr>
            </a:lvl1pPr>
            <a:lvl2pPr marL="742950" indent="-285750" eaLnBrk="0" hangingPunct="0">
              <a:spcBef>
                <a:spcPct val="20000"/>
              </a:spcBef>
              <a:buChar char="–"/>
              <a:defRPr sz="2800">
                <a:solidFill>
                  <a:srgbClr val="800080"/>
                </a:solidFill>
                <a:latin typeface="Trebuchet MS" pitchFamily="34" charset="0"/>
              </a:defRPr>
            </a:lvl2pPr>
            <a:lvl3pPr marL="1143000" indent="-228600" eaLnBrk="0" hangingPunct="0">
              <a:spcBef>
                <a:spcPct val="20000"/>
              </a:spcBef>
              <a:buChar char="•"/>
              <a:defRPr sz="2400">
                <a:solidFill>
                  <a:srgbClr val="800080"/>
                </a:solidFill>
                <a:latin typeface="Trebuchet MS" pitchFamily="34" charset="0"/>
              </a:defRPr>
            </a:lvl3pPr>
            <a:lvl4pPr marL="1600200" indent="-228600" eaLnBrk="0" hangingPunct="0">
              <a:spcBef>
                <a:spcPct val="20000"/>
              </a:spcBef>
              <a:buChar char="–"/>
              <a:defRPr sz="2000">
                <a:solidFill>
                  <a:srgbClr val="800080"/>
                </a:solidFill>
                <a:latin typeface="Trebuchet MS" pitchFamily="34" charset="0"/>
              </a:defRPr>
            </a:lvl4pPr>
            <a:lvl5pPr marL="2057400" indent="-228600" eaLnBrk="0" hangingPunct="0">
              <a:spcBef>
                <a:spcPct val="20000"/>
              </a:spcBef>
              <a:buChar char="»"/>
              <a:defRPr sz="2000">
                <a:solidFill>
                  <a:srgbClr val="800080"/>
                </a:solidFill>
                <a:latin typeface="Trebuchet MS" pitchFamily="34" charset="0"/>
              </a:defRPr>
            </a:lvl5pPr>
            <a:lvl6pPr marL="2514600" indent="-228600" eaLnBrk="0" fontAlgn="base" hangingPunct="0">
              <a:spcBef>
                <a:spcPct val="20000"/>
              </a:spcBef>
              <a:spcAft>
                <a:spcPct val="0"/>
              </a:spcAft>
              <a:buChar char="»"/>
              <a:defRPr sz="2000">
                <a:solidFill>
                  <a:srgbClr val="800080"/>
                </a:solidFill>
                <a:latin typeface="Trebuchet MS" pitchFamily="34" charset="0"/>
              </a:defRPr>
            </a:lvl6pPr>
            <a:lvl7pPr marL="2971800" indent="-228600" eaLnBrk="0" fontAlgn="base" hangingPunct="0">
              <a:spcBef>
                <a:spcPct val="20000"/>
              </a:spcBef>
              <a:spcAft>
                <a:spcPct val="0"/>
              </a:spcAft>
              <a:buChar char="»"/>
              <a:defRPr sz="2000">
                <a:solidFill>
                  <a:srgbClr val="800080"/>
                </a:solidFill>
                <a:latin typeface="Trebuchet MS" pitchFamily="34" charset="0"/>
              </a:defRPr>
            </a:lvl7pPr>
            <a:lvl8pPr marL="3429000" indent="-228600" eaLnBrk="0" fontAlgn="base" hangingPunct="0">
              <a:spcBef>
                <a:spcPct val="20000"/>
              </a:spcBef>
              <a:spcAft>
                <a:spcPct val="0"/>
              </a:spcAft>
              <a:buChar char="»"/>
              <a:defRPr sz="2000">
                <a:solidFill>
                  <a:srgbClr val="800080"/>
                </a:solidFill>
                <a:latin typeface="Trebuchet MS" pitchFamily="34" charset="0"/>
              </a:defRPr>
            </a:lvl8pPr>
            <a:lvl9pPr marL="3886200" indent="-228600" eaLnBrk="0" fontAlgn="base" hangingPunct="0">
              <a:spcBef>
                <a:spcPct val="20000"/>
              </a:spcBef>
              <a:spcAft>
                <a:spcPct val="0"/>
              </a:spcAft>
              <a:buChar char="»"/>
              <a:defRPr sz="2000">
                <a:solidFill>
                  <a:srgbClr val="800080"/>
                </a:solidFill>
                <a:latin typeface="Trebuchet MS" pitchFamily="34" charset="0"/>
              </a:defRPr>
            </a:lvl9pPr>
          </a:lstStyle>
          <a:p>
            <a:pPr algn="ctr" eaLnBrk="1" fontAlgn="base" hangingPunct="1">
              <a:spcBef>
                <a:spcPct val="0"/>
              </a:spcBef>
              <a:spcAft>
                <a:spcPct val="0"/>
              </a:spcAft>
              <a:buFontTx/>
              <a:buNone/>
            </a:pPr>
            <a:r>
              <a:rPr lang="en-GB" altLang="en-US" sz="1400" b="1" dirty="0" smtClean="0">
                <a:solidFill>
                  <a:srgbClr val="000000"/>
                </a:solidFill>
                <a:latin typeface="+mn-lt"/>
              </a:rPr>
              <a:t>info &amp; advice on the services available to help you stay well</a:t>
            </a:r>
          </a:p>
        </p:txBody>
      </p:sp>
      <p:sp>
        <p:nvSpPr>
          <p:cNvPr id="9234" name="AutoShape 20"/>
          <p:cNvSpPr>
            <a:spLocks noChangeArrowheads="1"/>
          </p:cNvSpPr>
          <p:nvPr/>
        </p:nvSpPr>
        <p:spPr bwMode="auto">
          <a:xfrm>
            <a:off x="7666930" y="980728"/>
            <a:ext cx="1225550" cy="1368152"/>
          </a:xfrm>
          <a:prstGeom prst="roundRect">
            <a:avLst>
              <a:gd name="adj" fmla="val 7468"/>
            </a:avLst>
          </a:prstGeom>
          <a:solidFill>
            <a:srgbClr val="FFFFFF"/>
          </a:solidFill>
          <a:ln w="12700">
            <a:solidFill>
              <a:srgbClr val="68838B"/>
            </a:solidFill>
            <a:round/>
            <a:headEnd/>
            <a:tailEnd/>
          </a:ln>
        </p:spPr>
        <p:txBody>
          <a:bodyPr/>
          <a:lstStyle>
            <a:lvl1pPr eaLnBrk="0" hangingPunct="0">
              <a:spcBef>
                <a:spcPct val="20000"/>
              </a:spcBef>
              <a:buChar char="•"/>
              <a:defRPr sz="3200">
                <a:solidFill>
                  <a:srgbClr val="800080"/>
                </a:solidFill>
                <a:latin typeface="Trebuchet MS" pitchFamily="34" charset="0"/>
              </a:defRPr>
            </a:lvl1pPr>
            <a:lvl2pPr marL="742950" indent="-285750" eaLnBrk="0" hangingPunct="0">
              <a:spcBef>
                <a:spcPct val="20000"/>
              </a:spcBef>
              <a:buChar char="–"/>
              <a:defRPr sz="2800">
                <a:solidFill>
                  <a:srgbClr val="800080"/>
                </a:solidFill>
                <a:latin typeface="Trebuchet MS" pitchFamily="34" charset="0"/>
              </a:defRPr>
            </a:lvl2pPr>
            <a:lvl3pPr marL="1143000" indent="-228600" eaLnBrk="0" hangingPunct="0">
              <a:spcBef>
                <a:spcPct val="20000"/>
              </a:spcBef>
              <a:buChar char="•"/>
              <a:defRPr sz="2400">
                <a:solidFill>
                  <a:srgbClr val="800080"/>
                </a:solidFill>
                <a:latin typeface="Trebuchet MS" pitchFamily="34" charset="0"/>
              </a:defRPr>
            </a:lvl3pPr>
            <a:lvl4pPr marL="1600200" indent="-228600" eaLnBrk="0" hangingPunct="0">
              <a:spcBef>
                <a:spcPct val="20000"/>
              </a:spcBef>
              <a:buChar char="–"/>
              <a:defRPr sz="2000">
                <a:solidFill>
                  <a:srgbClr val="800080"/>
                </a:solidFill>
                <a:latin typeface="Trebuchet MS" pitchFamily="34" charset="0"/>
              </a:defRPr>
            </a:lvl4pPr>
            <a:lvl5pPr marL="2057400" indent="-228600" eaLnBrk="0" hangingPunct="0">
              <a:spcBef>
                <a:spcPct val="20000"/>
              </a:spcBef>
              <a:buChar char="»"/>
              <a:defRPr sz="2000">
                <a:solidFill>
                  <a:srgbClr val="800080"/>
                </a:solidFill>
                <a:latin typeface="Trebuchet MS" pitchFamily="34" charset="0"/>
              </a:defRPr>
            </a:lvl5pPr>
            <a:lvl6pPr marL="2514600" indent="-228600" eaLnBrk="0" fontAlgn="base" hangingPunct="0">
              <a:spcBef>
                <a:spcPct val="20000"/>
              </a:spcBef>
              <a:spcAft>
                <a:spcPct val="0"/>
              </a:spcAft>
              <a:buChar char="»"/>
              <a:defRPr sz="2000">
                <a:solidFill>
                  <a:srgbClr val="800080"/>
                </a:solidFill>
                <a:latin typeface="Trebuchet MS" pitchFamily="34" charset="0"/>
              </a:defRPr>
            </a:lvl6pPr>
            <a:lvl7pPr marL="2971800" indent="-228600" eaLnBrk="0" fontAlgn="base" hangingPunct="0">
              <a:spcBef>
                <a:spcPct val="20000"/>
              </a:spcBef>
              <a:spcAft>
                <a:spcPct val="0"/>
              </a:spcAft>
              <a:buChar char="»"/>
              <a:defRPr sz="2000">
                <a:solidFill>
                  <a:srgbClr val="800080"/>
                </a:solidFill>
                <a:latin typeface="Trebuchet MS" pitchFamily="34" charset="0"/>
              </a:defRPr>
            </a:lvl7pPr>
            <a:lvl8pPr marL="3429000" indent="-228600" eaLnBrk="0" fontAlgn="base" hangingPunct="0">
              <a:spcBef>
                <a:spcPct val="20000"/>
              </a:spcBef>
              <a:spcAft>
                <a:spcPct val="0"/>
              </a:spcAft>
              <a:buChar char="»"/>
              <a:defRPr sz="2000">
                <a:solidFill>
                  <a:srgbClr val="800080"/>
                </a:solidFill>
                <a:latin typeface="Trebuchet MS" pitchFamily="34" charset="0"/>
              </a:defRPr>
            </a:lvl8pPr>
            <a:lvl9pPr marL="3886200" indent="-228600" eaLnBrk="0" fontAlgn="base" hangingPunct="0">
              <a:spcBef>
                <a:spcPct val="20000"/>
              </a:spcBef>
              <a:spcAft>
                <a:spcPct val="0"/>
              </a:spcAft>
              <a:buChar char="»"/>
              <a:defRPr sz="2000">
                <a:solidFill>
                  <a:srgbClr val="800080"/>
                </a:solidFill>
                <a:latin typeface="Trebuchet MS" pitchFamily="34" charset="0"/>
              </a:defRPr>
            </a:lvl9pPr>
          </a:lstStyle>
          <a:p>
            <a:pPr algn="ctr" eaLnBrk="1" fontAlgn="base" hangingPunct="1">
              <a:spcBef>
                <a:spcPct val="0"/>
              </a:spcBef>
              <a:spcAft>
                <a:spcPct val="0"/>
              </a:spcAft>
              <a:buFontTx/>
              <a:buNone/>
            </a:pPr>
            <a:r>
              <a:rPr lang="en-GB" altLang="en-US" sz="1400" b="1" dirty="0" smtClean="0">
                <a:solidFill>
                  <a:srgbClr val="000000"/>
                </a:solidFill>
                <a:latin typeface="+mn-lt"/>
              </a:rPr>
              <a:t>advice on local services and how much they cost</a:t>
            </a:r>
          </a:p>
        </p:txBody>
      </p:sp>
      <p:sp>
        <p:nvSpPr>
          <p:cNvPr id="9235" name="AutoShape 21"/>
          <p:cNvSpPr>
            <a:spLocks noChangeArrowheads="1"/>
          </p:cNvSpPr>
          <p:nvPr/>
        </p:nvSpPr>
        <p:spPr bwMode="auto">
          <a:xfrm>
            <a:off x="3636839" y="2422674"/>
            <a:ext cx="574675" cy="360362"/>
          </a:xfrm>
          <a:prstGeom prst="downArrow">
            <a:avLst>
              <a:gd name="adj1" fmla="val 61769"/>
              <a:gd name="adj2" fmla="val 46407"/>
            </a:avLst>
          </a:prstGeom>
          <a:solidFill>
            <a:schemeClr val="tx1"/>
          </a:solidFill>
          <a:ln>
            <a:noFill/>
          </a:ln>
        </p:spPr>
        <p:txBody>
          <a:bodyPr vert="eaVert" wrap="none" anchor="ctr"/>
          <a:lstStyle>
            <a:lvl1pPr eaLnBrk="0" hangingPunct="0">
              <a:spcBef>
                <a:spcPct val="20000"/>
              </a:spcBef>
              <a:buChar char="•"/>
              <a:defRPr sz="3200">
                <a:solidFill>
                  <a:srgbClr val="800080"/>
                </a:solidFill>
                <a:latin typeface="Trebuchet MS" pitchFamily="34" charset="0"/>
              </a:defRPr>
            </a:lvl1pPr>
            <a:lvl2pPr marL="742950" indent="-285750" eaLnBrk="0" hangingPunct="0">
              <a:spcBef>
                <a:spcPct val="20000"/>
              </a:spcBef>
              <a:buChar char="–"/>
              <a:defRPr sz="2800">
                <a:solidFill>
                  <a:srgbClr val="800080"/>
                </a:solidFill>
                <a:latin typeface="Trebuchet MS" pitchFamily="34" charset="0"/>
              </a:defRPr>
            </a:lvl2pPr>
            <a:lvl3pPr marL="1143000" indent="-228600" eaLnBrk="0" hangingPunct="0">
              <a:spcBef>
                <a:spcPct val="20000"/>
              </a:spcBef>
              <a:buChar char="•"/>
              <a:defRPr sz="2400">
                <a:solidFill>
                  <a:srgbClr val="800080"/>
                </a:solidFill>
                <a:latin typeface="Trebuchet MS" pitchFamily="34" charset="0"/>
              </a:defRPr>
            </a:lvl3pPr>
            <a:lvl4pPr marL="1600200" indent="-228600" eaLnBrk="0" hangingPunct="0">
              <a:spcBef>
                <a:spcPct val="20000"/>
              </a:spcBef>
              <a:buChar char="–"/>
              <a:defRPr sz="2000">
                <a:solidFill>
                  <a:srgbClr val="800080"/>
                </a:solidFill>
                <a:latin typeface="Trebuchet MS" pitchFamily="34" charset="0"/>
              </a:defRPr>
            </a:lvl4pPr>
            <a:lvl5pPr marL="2057400" indent="-228600" eaLnBrk="0" hangingPunct="0">
              <a:spcBef>
                <a:spcPct val="20000"/>
              </a:spcBef>
              <a:buChar char="»"/>
              <a:defRPr sz="2000">
                <a:solidFill>
                  <a:srgbClr val="800080"/>
                </a:solidFill>
                <a:latin typeface="Trebuchet MS" pitchFamily="34" charset="0"/>
              </a:defRPr>
            </a:lvl5pPr>
            <a:lvl6pPr marL="2514600" indent="-228600" eaLnBrk="0" fontAlgn="base" hangingPunct="0">
              <a:spcBef>
                <a:spcPct val="20000"/>
              </a:spcBef>
              <a:spcAft>
                <a:spcPct val="0"/>
              </a:spcAft>
              <a:buChar char="»"/>
              <a:defRPr sz="2000">
                <a:solidFill>
                  <a:srgbClr val="800080"/>
                </a:solidFill>
                <a:latin typeface="Trebuchet MS" pitchFamily="34" charset="0"/>
              </a:defRPr>
            </a:lvl6pPr>
            <a:lvl7pPr marL="2971800" indent="-228600" eaLnBrk="0" fontAlgn="base" hangingPunct="0">
              <a:spcBef>
                <a:spcPct val="20000"/>
              </a:spcBef>
              <a:spcAft>
                <a:spcPct val="0"/>
              </a:spcAft>
              <a:buChar char="»"/>
              <a:defRPr sz="2000">
                <a:solidFill>
                  <a:srgbClr val="800080"/>
                </a:solidFill>
                <a:latin typeface="Trebuchet MS" pitchFamily="34" charset="0"/>
              </a:defRPr>
            </a:lvl7pPr>
            <a:lvl8pPr marL="3429000" indent="-228600" eaLnBrk="0" fontAlgn="base" hangingPunct="0">
              <a:spcBef>
                <a:spcPct val="20000"/>
              </a:spcBef>
              <a:spcAft>
                <a:spcPct val="0"/>
              </a:spcAft>
              <a:buChar char="»"/>
              <a:defRPr sz="2000">
                <a:solidFill>
                  <a:srgbClr val="800080"/>
                </a:solidFill>
                <a:latin typeface="Trebuchet MS" pitchFamily="34" charset="0"/>
              </a:defRPr>
            </a:lvl8pPr>
            <a:lvl9pPr marL="3886200" indent="-228600" eaLnBrk="0" fontAlgn="base" hangingPunct="0">
              <a:spcBef>
                <a:spcPct val="20000"/>
              </a:spcBef>
              <a:spcAft>
                <a:spcPct val="0"/>
              </a:spcAft>
              <a:buChar char="»"/>
              <a:defRPr sz="2000">
                <a:solidFill>
                  <a:srgbClr val="800080"/>
                </a:solidFill>
                <a:latin typeface="Trebuchet MS" pitchFamily="34" charset="0"/>
              </a:defRPr>
            </a:lvl9pPr>
          </a:lstStyle>
          <a:p>
            <a:pPr eaLnBrk="1" fontAlgn="base" hangingPunct="1">
              <a:spcBef>
                <a:spcPct val="0"/>
              </a:spcBef>
              <a:spcAft>
                <a:spcPct val="0"/>
              </a:spcAft>
              <a:buFontTx/>
              <a:buNone/>
            </a:pPr>
            <a:endParaRPr lang="en-US" altLang="en-US" sz="1400" b="1" smtClean="0">
              <a:solidFill>
                <a:srgbClr val="000000"/>
              </a:solidFill>
              <a:latin typeface="Arial" charset="0"/>
            </a:endParaRPr>
          </a:p>
        </p:txBody>
      </p:sp>
      <p:sp>
        <p:nvSpPr>
          <p:cNvPr id="9236" name="AutoShape 22"/>
          <p:cNvSpPr>
            <a:spLocks noChangeArrowheads="1"/>
          </p:cNvSpPr>
          <p:nvPr/>
        </p:nvSpPr>
        <p:spPr bwMode="auto">
          <a:xfrm>
            <a:off x="6227911" y="980728"/>
            <a:ext cx="1368425" cy="1368152"/>
          </a:xfrm>
          <a:prstGeom prst="roundRect">
            <a:avLst>
              <a:gd name="adj" fmla="val 7468"/>
            </a:avLst>
          </a:prstGeom>
          <a:solidFill>
            <a:srgbClr val="FFFFFF"/>
          </a:solidFill>
          <a:ln w="12700">
            <a:solidFill>
              <a:srgbClr val="68838B"/>
            </a:solidFill>
            <a:round/>
            <a:headEnd/>
            <a:tailEnd/>
          </a:ln>
        </p:spPr>
        <p:txBody>
          <a:bodyPr/>
          <a:lstStyle>
            <a:lvl1pPr eaLnBrk="0" hangingPunct="0">
              <a:spcBef>
                <a:spcPct val="20000"/>
              </a:spcBef>
              <a:buChar char="•"/>
              <a:defRPr sz="3200">
                <a:solidFill>
                  <a:srgbClr val="800080"/>
                </a:solidFill>
                <a:latin typeface="Trebuchet MS" pitchFamily="34" charset="0"/>
              </a:defRPr>
            </a:lvl1pPr>
            <a:lvl2pPr marL="742950" indent="-285750" eaLnBrk="0" hangingPunct="0">
              <a:spcBef>
                <a:spcPct val="20000"/>
              </a:spcBef>
              <a:buChar char="–"/>
              <a:defRPr sz="2800">
                <a:solidFill>
                  <a:srgbClr val="800080"/>
                </a:solidFill>
                <a:latin typeface="Trebuchet MS" pitchFamily="34" charset="0"/>
              </a:defRPr>
            </a:lvl2pPr>
            <a:lvl3pPr marL="1143000" indent="-228600" eaLnBrk="0" hangingPunct="0">
              <a:spcBef>
                <a:spcPct val="20000"/>
              </a:spcBef>
              <a:buChar char="•"/>
              <a:defRPr sz="2400">
                <a:solidFill>
                  <a:srgbClr val="800080"/>
                </a:solidFill>
                <a:latin typeface="Trebuchet MS" pitchFamily="34" charset="0"/>
              </a:defRPr>
            </a:lvl3pPr>
            <a:lvl4pPr marL="1600200" indent="-228600" eaLnBrk="0" hangingPunct="0">
              <a:spcBef>
                <a:spcPct val="20000"/>
              </a:spcBef>
              <a:buChar char="–"/>
              <a:defRPr sz="2000">
                <a:solidFill>
                  <a:srgbClr val="800080"/>
                </a:solidFill>
                <a:latin typeface="Trebuchet MS" pitchFamily="34" charset="0"/>
              </a:defRPr>
            </a:lvl4pPr>
            <a:lvl5pPr marL="2057400" indent="-228600" eaLnBrk="0" hangingPunct="0">
              <a:spcBef>
                <a:spcPct val="20000"/>
              </a:spcBef>
              <a:buChar char="»"/>
              <a:defRPr sz="2000">
                <a:solidFill>
                  <a:srgbClr val="800080"/>
                </a:solidFill>
                <a:latin typeface="Trebuchet MS" pitchFamily="34" charset="0"/>
              </a:defRPr>
            </a:lvl5pPr>
            <a:lvl6pPr marL="2514600" indent="-228600" eaLnBrk="0" fontAlgn="base" hangingPunct="0">
              <a:spcBef>
                <a:spcPct val="20000"/>
              </a:spcBef>
              <a:spcAft>
                <a:spcPct val="0"/>
              </a:spcAft>
              <a:buChar char="»"/>
              <a:defRPr sz="2000">
                <a:solidFill>
                  <a:srgbClr val="800080"/>
                </a:solidFill>
                <a:latin typeface="Trebuchet MS" pitchFamily="34" charset="0"/>
              </a:defRPr>
            </a:lvl6pPr>
            <a:lvl7pPr marL="2971800" indent="-228600" eaLnBrk="0" fontAlgn="base" hangingPunct="0">
              <a:spcBef>
                <a:spcPct val="20000"/>
              </a:spcBef>
              <a:spcAft>
                <a:spcPct val="0"/>
              </a:spcAft>
              <a:buChar char="»"/>
              <a:defRPr sz="2000">
                <a:solidFill>
                  <a:srgbClr val="800080"/>
                </a:solidFill>
                <a:latin typeface="Trebuchet MS" pitchFamily="34" charset="0"/>
              </a:defRPr>
            </a:lvl7pPr>
            <a:lvl8pPr marL="3429000" indent="-228600" eaLnBrk="0" fontAlgn="base" hangingPunct="0">
              <a:spcBef>
                <a:spcPct val="20000"/>
              </a:spcBef>
              <a:spcAft>
                <a:spcPct val="0"/>
              </a:spcAft>
              <a:buChar char="»"/>
              <a:defRPr sz="2000">
                <a:solidFill>
                  <a:srgbClr val="800080"/>
                </a:solidFill>
                <a:latin typeface="Trebuchet MS" pitchFamily="34" charset="0"/>
              </a:defRPr>
            </a:lvl8pPr>
            <a:lvl9pPr marL="3886200" indent="-228600" eaLnBrk="0" fontAlgn="base" hangingPunct="0">
              <a:spcBef>
                <a:spcPct val="20000"/>
              </a:spcBef>
              <a:spcAft>
                <a:spcPct val="0"/>
              </a:spcAft>
              <a:buChar char="»"/>
              <a:defRPr sz="2000">
                <a:solidFill>
                  <a:srgbClr val="800080"/>
                </a:solidFill>
                <a:latin typeface="Trebuchet MS" pitchFamily="34" charset="0"/>
              </a:defRPr>
            </a:lvl9pPr>
          </a:lstStyle>
          <a:p>
            <a:pPr algn="ctr" eaLnBrk="1" fontAlgn="base" hangingPunct="1">
              <a:spcBef>
                <a:spcPct val="0"/>
              </a:spcBef>
              <a:spcAft>
                <a:spcPct val="0"/>
              </a:spcAft>
              <a:buFontTx/>
              <a:buNone/>
            </a:pPr>
            <a:r>
              <a:rPr lang="en-GB" altLang="en-US" sz="1400" b="1" dirty="0" err="1" smtClean="0">
                <a:solidFill>
                  <a:srgbClr val="000000"/>
                </a:solidFill>
                <a:latin typeface="+mn-lt"/>
              </a:rPr>
              <a:t>reablement</a:t>
            </a:r>
            <a:r>
              <a:rPr lang="en-GB" altLang="en-US" sz="1400" b="1" dirty="0" smtClean="0">
                <a:solidFill>
                  <a:srgbClr val="000000"/>
                </a:solidFill>
                <a:latin typeface="+mn-lt"/>
              </a:rPr>
              <a:t>,  rehab &amp; other preventative services</a:t>
            </a:r>
          </a:p>
        </p:txBody>
      </p:sp>
      <p:sp>
        <p:nvSpPr>
          <p:cNvPr id="9237" name="Rounded Rectangle 1"/>
          <p:cNvSpPr>
            <a:spLocks noChangeArrowheads="1"/>
          </p:cNvSpPr>
          <p:nvPr/>
        </p:nvSpPr>
        <p:spPr bwMode="auto">
          <a:xfrm>
            <a:off x="5940301" y="5159524"/>
            <a:ext cx="431800" cy="1223962"/>
          </a:xfrm>
          <a:prstGeom prst="roundRect">
            <a:avLst>
              <a:gd name="adj" fmla="val 16667"/>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spcBef>
                <a:spcPct val="20000"/>
              </a:spcBef>
              <a:buChar char="•"/>
              <a:defRPr sz="3200">
                <a:solidFill>
                  <a:srgbClr val="800080"/>
                </a:solidFill>
                <a:latin typeface="Trebuchet MS" pitchFamily="34" charset="0"/>
              </a:defRPr>
            </a:lvl1pPr>
            <a:lvl2pPr marL="742950" indent="-285750" eaLnBrk="0" hangingPunct="0">
              <a:spcBef>
                <a:spcPct val="20000"/>
              </a:spcBef>
              <a:buChar char="–"/>
              <a:defRPr sz="2800">
                <a:solidFill>
                  <a:srgbClr val="800080"/>
                </a:solidFill>
                <a:latin typeface="Trebuchet MS" pitchFamily="34" charset="0"/>
              </a:defRPr>
            </a:lvl2pPr>
            <a:lvl3pPr marL="1143000" indent="-228600" eaLnBrk="0" hangingPunct="0">
              <a:spcBef>
                <a:spcPct val="20000"/>
              </a:spcBef>
              <a:buChar char="•"/>
              <a:defRPr sz="2400">
                <a:solidFill>
                  <a:srgbClr val="800080"/>
                </a:solidFill>
                <a:latin typeface="Trebuchet MS" pitchFamily="34" charset="0"/>
              </a:defRPr>
            </a:lvl3pPr>
            <a:lvl4pPr marL="1600200" indent="-228600" eaLnBrk="0" hangingPunct="0">
              <a:spcBef>
                <a:spcPct val="20000"/>
              </a:spcBef>
              <a:buChar char="–"/>
              <a:defRPr sz="2000">
                <a:solidFill>
                  <a:srgbClr val="800080"/>
                </a:solidFill>
                <a:latin typeface="Trebuchet MS" pitchFamily="34" charset="0"/>
              </a:defRPr>
            </a:lvl4pPr>
            <a:lvl5pPr marL="2057400" indent="-228600" eaLnBrk="0" hangingPunct="0">
              <a:spcBef>
                <a:spcPct val="20000"/>
              </a:spcBef>
              <a:buChar char="»"/>
              <a:defRPr sz="2000">
                <a:solidFill>
                  <a:srgbClr val="800080"/>
                </a:solidFill>
                <a:latin typeface="Trebuchet MS" pitchFamily="34" charset="0"/>
              </a:defRPr>
            </a:lvl5pPr>
            <a:lvl6pPr marL="2514600" indent="-228600" eaLnBrk="0" fontAlgn="base" hangingPunct="0">
              <a:spcBef>
                <a:spcPct val="20000"/>
              </a:spcBef>
              <a:spcAft>
                <a:spcPct val="0"/>
              </a:spcAft>
              <a:buChar char="»"/>
              <a:defRPr sz="2000">
                <a:solidFill>
                  <a:srgbClr val="800080"/>
                </a:solidFill>
                <a:latin typeface="Trebuchet MS" pitchFamily="34" charset="0"/>
              </a:defRPr>
            </a:lvl6pPr>
            <a:lvl7pPr marL="2971800" indent="-228600" eaLnBrk="0" fontAlgn="base" hangingPunct="0">
              <a:spcBef>
                <a:spcPct val="20000"/>
              </a:spcBef>
              <a:spcAft>
                <a:spcPct val="0"/>
              </a:spcAft>
              <a:buChar char="»"/>
              <a:defRPr sz="2000">
                <a:solidFill>
                  <a:srgbClr val="800080"/>
                </a:solidFill>
                <a:latin typeface="Trebuchet MS" pitchFamily="34" charset="0"/>
              </a:defRPr>
            </a:lvl7pPr>
            <a:lvl8pPr marL="3429000" indent="-228600" eaLnBrk="0" fontAlgn="base" hangingPunct="0">
              <a:spcBef>
                <a:spcPct val="20000"/>
              </a:spcBef>
              <a:spcAft>
                <a:spcPct val="0"/>
              </a:spcAft>
              <a:buChar char="»"/>
              <a:defRPr sz="2000">
                <a:solidFill>
                  <a:srgbClr val="800080"/>
                </a:solidFill>
                <a:latin typeface="Trebuchet MS" pitchFamily="34" charset="0"/>
              </a:defRPr>
            </a:lvl8pPr>
            <a:lvl9pPr marL="3886200" indent="-228600" eaLnBrk="0" fontAlgn="base" hangingPunct="0">
              <a:spcBef>
                <a:spcPct val="20000"/>
              </a:spcBef>
              <a:spcAft>
                <a:spcPct val="0"/>
              </a:spcAft>
              <a:buChar char="»"/>
              <a:defRPr sz="2000">
                <a:solidFill>
                  <a:srgbClr val="800080"/>
                </a:solidFill>
                <a:latin typeface="Trebuchet MS" pitchFamily="34" charset="0"/>
              </a:defRPr>
            </a:lvl9pPr>
          </a:lstStyle>
          <a:p>
            <a:pPr eaLnBrk="1" fontAlgn="base" hangingPunct="1">
              <a:spcBef>
                <a:spcPct val="0"/>
              </a:spcBef>
              <a:spcAft>
                <a:spcPct val="0"/>
              </a:spcAft>
              <a:buFontTx/>
              <a:buNone/>
            </a:pPr>
            <a:endParaRPr lang="en-US" altLang="en-US" sz="1400" b="1" smtClean="0">
              <a:solidFill>
                <a:srgbClr val="000000"/>
              </a:solidFill>
              <a:latin typeface="Arial" charset="0"/>
            </a:endParaRPr>
          </a:p>
        </p:txBody>
      </p:sp>
      <p:sp>
        <p:nvSpPr>
          <p:cNvPr id="29" name="AutoShape 21"/>
          <p:cNvSpPr>
            <a:spLocks noChangeArrowheads="1"/>
          </p:cNvSpPr>
          <p:nvPr/>
        </p:nvSpPr>
        <p:spPr bwMode="auto">
          <a:xfrm rot="16200000">
            <a:off x="5832996" y="5553769"/>
            <a:ext cx="574675" cy="360362"/>
          </a:xfrm>
          <a:prstGeom prst="downArrow">
            <a:avLst>
              <a:gd name="adj1" fmla="val 61769"/>
              <a:gd name="adj2" fmla="val 46407"/>
            </a:avLst>
          </a:prstGeom>
          <a:solidFill>
            <a:schemeClr val="tx1"/>
          </a:solidFill>
          <a:ln>
            <a:noFill/>
          </a:ln>
        </p:spPr>
        <p:txBody>
          <a:bodyPr vert="eaVert" wrap="none" anchor="ctr"/>
          <a:lstStyle>
            <a:lvl1pPr eaLnBrk="0" hangingPunct="0">
              <a:spcBef>
                <a:spcPct val="20000"/>
              </a:spcBef>
              <a:buChar char="•"/>
              <a:defRPr sz="3200">
                <a:solidFill>
                  <a:srgbClr val="800080"/>
                </a:solidFill>
                <a:latin typeface="Trebuchet MS" pitchFamily="34" charset="0"/>
              </a:defRPr>
            </a:lvl1pPr>
            <a:lvl2pPr marL="742950" indent="-285750" eaLnBrk="0" hangingPunct="0">
              <a:spcBef>
                <a:spcPct val="20000"/>
              </a:spcBef>
              <a:buChar char="–"/>
              <a:defRPr sz="2800">
                <a:solidFill>
                  <a:srgbClr val="800080"/>
                </a:solidFill>
                <a:latin typeface="Trebuchet MS" pitchFamily="34" charset="0"/>
              </a:defRPr>
            </a:lvl2pPr>
            <a:lvl3pPr marL="1143000" indent="-228600" eaLnBrk="0" hangingPunct="0">
              <a:spcBef>
                <a:spcPct val="20000"/>
              </a:spcBef>
              <a:buChar char="•"/>
              <a:defRPr sz="2400">
                <a:solidFill>
                  <a:srgbClr val="800080"/>
                </a:solidFill>
                <a:latin typeface="Trebuchet MS" pitchFamily="34" charset="0"/>
              </a:defRPr>
            </a:lvl3pPr>
            <a:lvl4pPr marL="1600200" indent="-228600" eaLnBrk="0" hangingPunct="0">
              <a:spcBef>
                <a:spcPct val="20000"/>
              </a:spcBef>
              <a:buChar char="–"/>
              <a:defRPr sz="2000">
                <a:solidFill>
                  <a:srgbClr val="800080"/>
                </a:solidFill>
                <a:latin typeface="Trebuchet MS" pitchFamily="34" charset="0"/>
              </a:defRPr>
            </a:lvl4pPr>
            <a:lvl5pPr marL="2057400" indent="-228600" eaLnBrk="0" hangingPunct="0">
              <a:spcBef>
                <a:spcPct val="20000"/>
              </a:spcBef>
              <a:buChar char="»"/>
              <a:defRPr sz="2000">
                <a:solidFill>
                  <a:srgbClr val="800080"/>
                </a:solidFill>
                <a:latin typeface="Trebuchet MS" pitchFamily="34" charset="0"/>
              </a:defRPr>
            </a:lvl5pPr>
            <a:lvl6pPr marL="2514600" indent="-228600" eaLnBrk="0" fontAlgn="base" hangingPunct="0">
              <a:spcBef>
                <a:spcPct val="20000"/>
              </a:spcBef>
              <a:spcAft>
                <a:spcPct val="0"/>
              </a:spcAft>
              <a:buChar char="»"/>
              <a:defRPr sz="2000">
                <a:solidFill>
                  <a:srgbClr val="800080"/>
                </a:solidFill>
                <a:latin typeface="Trebuchet MS" pitchFamily="34" charset="0"/>
              </a:defRPr>
            </a:lvl6pPr>
            <a:lvl7pPr marL="2971800" indent="-228600" eaLnBrk="0" fontAlgn="base" hangingPunct="0">
              <a:spcBef>
                <a:spcPct val="20000"/>
              </a:spcBef>
              <a:spcAft>
                <a:spcPct val="0"/>
              </a:spcAft>
              <a:buChar char="»"/>
              <a:defRPr sz="2000">
                <a:solidFill>
                  <a:srgbClr val="800080"/>
                </a:solidFill>
                <a:latin typeface="Trebuchet MS" pitchFamily="34" charset="0"/>
              </a:defRPr>
            </a:lvl7pPr>
            <a:lvl8pPr marL="3429000" indent="-228600" eaLnBrk="0" fontAlgn="base" hangingPunct="0">
              <a:spcBef>
                <a:spcPct val="20000"/>
              </a:spcBef>
              <a:spcAft>
                <a:spcPct val="0"/>
              </a:spcAft>
              <a:buChar char="»"/>
              <a:defRPr sz="2000">
                <a:solidFill>
                  <a:srgbClr val="800080"/>
                </a:solidFill>
                <a:latin typeface="Trebuchet MS" pitchFamily="34" charset="0"/>
              </a:defRPr>
            </a:lvl8pPr>
            <a:lvl9pPr marL="3886200" indent="-228600" eaLnBrk="0" fontAlgn="base" hangingPunct="0">
              <a:spcBef>
                <a:spcPct val="20000"/>
              </a:spcBef>
              <a:spcAft>
                <a:spcPct val="0"/>
              </a:spcAft>
              <a:buChar char="»"/>
              <a:defRPr sz="2000">
                <a:solidFill>
                  <a:srgbClr val="800080"/>
                </a:solidFill>
                <a:latin typeface="Trebuchet MS" pitchFamily="34" charset="0"/>
              </a:defRPr>
            </a:lvl9pPr>
          </a:lstStyle>
          <a:p>
            <a:pPr eaLnBrk="1" fontAlgn="base" hangingPunct="1">
              <a:spcBef>
                <a:spcPct val="0"/>
              </a:spcBef>
              <a:spcAft>
                <a:spcPct val="0"/>
              </a:spcAft>
              <a:buFontTx/>
              <a:buNone/>
            </a:pPr>
            <a:endParaRPr lang="en-US" altLang="en-US" sz="1400" b="1" smtClean="0">
              <a:solidFill>
                <a:srgbClr val="000000"/>
              </a:solidFill>
              <a:latin typeface="Arial" charset="0"/>
            </a:endParaRPr>
          </a:p>
        </p:txBody>
      </p:sp>
      <p:grpSp>
        <p:nvGrpSpPr>
          <p:cNvPr id="8" name="Group 7"/>
          <p:cNvGrpSpPr/>
          <p:nvPr/>
        </p:nvGrpSpPr>
        <p:grpSpPr>
          <a:xfrm>
            <a:off x="3565277" y="2710011"/>
            <a:ext cx="2590899" cy="2375495"/>
            <a:chOff x="3565277" y="2710011"/>
            <a:chExt cx="2590899" cy="2375495"/>
          </a:xfrm>
        </p:grpSpPr>
        <p:grpSp>
          <p:nvGrpSpPr>
            <p:cNvPr id="9221" name="Group 5"/>
            <p:cNvGrpSpPr>
              <a:grpSpLocks/>
            </p:cNvGrpSpPr>
            <p:nvPr/>
          </p:nvGrpSpPr>
          <p:grpSpPr bwMode="auto">
            <a:xfrm>
              <a:off x="4211489" y="2710011"/>
              <a:ext cx="1944687" cy="2017713"/>
              <a:chOff x="2109" y="2341"/>
              <a:chExt cx="952" cy="1271"/>
            </a:xfrm>
            <a:solidFill>
              <a:srgbClr val="800080"/>
            </a:solidFill>
          </p:grpSpPr>
          <p:sp>
            <p:nvSpPr>
              <p:cNvPr id="9238" name="AutoShape 6"/>
              <p:cNvSpPr>
                <a:spLocks noChangeArrowheads="1"/>
              </p:cNvSpPr>
              <p:nvPr/>
            </p:nvSpPr>
            <p:spPr bwMode="auto">
              <a:xfrm>
                <a:off x="2109" y="2341"/>
                <a:ext cx="726" cy="1271"/>
              </a:xfrm>
              <a:prstGeom prst="roundRect">
                <a:avLst>
                  <a:gd name="adj" fmla="val 0"/>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Char char="•"/>
                  <a:defRPr sz="3200">
                    <a:solidFill>
                      <a:srgbClr val="800080"/>
                    </a:solidFill>
                    <a:latin typeface="Trebuchet MS" pitchFamily="34" charset="0"/>
                  </a:defRPr>
                </a:lvl1pPr>
                <a:lvl2pPr marL="742950" indent="-285750" eaLnBrk="0" hangingPunct="0">
                  <a:spcBef>
                    <a:spcPct val="20000"/>
                  </a:spcBef>
                  <a:buChar char="–"/>
                  <a:defRPr sz="2800">
                    <a:solidFill>
                      <a:srgbClr val="800080"/>
                    </a:solidFill>
                    <a:latin typeface="Trebuchet MS" pitchFamily="34" charset="0"/>
                  </a:defRPr>
                </a:lvl2pPr>
                <a:lvl3pPr marL="1143000" indent="-228600" eaLnBrk="0" hangingPunct="0">
                  <a:spcBef>
                    <a:spcPct val="20000"/>
                  </a:spcBef>
                  <a:buChar char="•"/>
                  <a:defRPr sz="2400">
                    <a:solidFill>
                      <a:srgbClr val="800080"/>
                    </a:solidFill>
                    <a:latin typeface="Trebuchet MS" pitchFamily="34" charset="0"/>
                  </a:defRPr>
                </a:lvl3pPr>
                <a:lvl4pPr marL="1600200" indent="-228600" eaLnBrk="0" hangingPunct="0">
                  <a:spcBef>
                    <a:spcPct val="20000"/>
                  </a:spcBef>
                  <a:buChar char="–"/>
                  <a:defRPr sz="2000">
                    <a:solidFill>
                      <a:srgbClr val="800080"/>
                    </a:solidFill>
                    <a:latin typeface="Trebuchet MS" pitchFamily="34" charset="0"/>
                  </a:defRPr>
                </a:lvl4pPr>
                <a:lvl5pPr marL="2057400" indent="-228600" eaLnBrk="0" hangingPunct="0">
                  <a:spcBef>
                    <a:spcPct val="20000"/>
                  </a:spcBef>
                  <a:buChar char="»"/>
                  <a:defRPr sz="2000">
                    <a:solidFill>
                      <a:srgbClr val="800080"/>
                    </a:solidFill>
                    <a:latin typeface="Trebuchet MS" pitchFamily="34" charset="0"/>
                  </a:defRPr>
                </a:lvl5pPr>
                <a:lvl6pPr marL="2514600" indent="-228600" eaLnBrk="0" fontAlgn="base" hangingPunct="0">
                  <a:spcBef>
                    <a:spcPct val="20000"/>
                  </a:spcBef>
                  <a:spcAft>
                    <a:spcPct val="0"/>
                  </a:spcAft>
                  <a:buChar char="»"/>
                  <a:defRPr sz="2000">
                    <a:solidFill>
                      <a:srgbClr val="800080"/>
                    </a:solidFill>
                    <a:latin typeface="Trebuchet MS" pitchFamily="34" charset="0"/>
                  </a:defRPr>
                </a:lvl6pPr>
                <a:lvl7pPr marL="2971800" indent="-228600" eaLnBrk="0" fontAlgn="base" hangingPunct="0">
                  <a:spcBef>
                    <a:spcPct val="20000"/>
                  </a:spcBef>
                  <a:spcAft>
                    <a:spcPct val="0"/>
                  </a:spcAft>
                  <a:buChar char="»"/>
                  <a:defRPr sz="2000">
                    <a:solidFill>
                      <a:srgbClr val="800080"/>
                    </a:solidFill>
                    <a:latin typeface="Trebuchet MS" pitchFamily="34" charset="0"/>
                  </a:defRPr>
                </a:lvl7pPr>
                <a:lvl8pPr marL="3429000" indent="-228600" eaLnBrk="0" fontAlgn="base" hangingPunct="0">
                  <a:spcBef>
                    <a:spcPct val="20000"/>
                  </a:spcBef>
                  <a:spcAft>
                    <a:spcPct val="0"/>
                  </a:spcAft>
                  <a:buChar char="»"/>
                  <a:defRPr sz="2000">
                    <a:solidFill>
                      <a:srgbClr val="800080"/>
                    </a:solidFill>
                    <a:latin typeface="Trebuchet MS" pitchFamily="34" charset="0"/>
                  </a:defRPr>
                </a:lvl8pPr>
                <a:lvl9pPr marL="3886200" indent="-228600" eaLnBrk="0" fontAlgn="base" hangingPunct="0">
                  <a:spcBef>
                    <a:spcPct val="20000"/>
                  </a:spcBef>
                  <a:spcAft>
                    <a:spcPct val="0"/>
                  </a:spcAft>
                  <a:buChar char="»"/>
                  <a:defRPr sz="2000">
                    <a:solidFill>
                      <a:srgbClr val="800080"/>
                    </a:solidFill>
                    <a:latin typeface="Trebuchet MS" pitchFamily="34" charset="0"/>
                  </a:defRPr>
                </a:lvl9pPr>
              </a:lstStyle>
              <a:p>
                <a:pPr eaLnBrk="1" fontAlgn="base" hangingPunct="1">
                  <a:spcBef>
                    <a:spcPct val="0"/>
                  </a:spcBef>
                  <a:spcAft>
                    <a:spcPct val="0"/>
                  </a:spcAft>
                  <a:buFontTx/>
                  <a:buNone/>
                </a:pPr>
                <a:endParaRPr lang="en-US" altLang="en-US" sz="1400" b="1" smtClean="0">
                  <a:solidFill>
                    <a:srgbClr val="000000"/>
                  </a:solidFill>
                  <a:latin typeface="Arial" charset="0"/>
                </a:endParaRPr>
              </a:p>
            </p:txBody>
          </p:sp>
          <p:sp>
            <p:nvSpPr>
              <p:cNvPr id="9239" name="AutoShape 7"/>
              <p:cNvSpPr>
                <a:spLocks noChangeArrowheads="1"/>
              </p:cNvSpPr>
              <p:nvPr/>
            </p:nvSpPr>
            <p:spPr bwMode="auto">
              <a:xfrm flipH="1">
                <a:off x="2125" y="2341"/>
                <a:ext cx="936" cy="1271"/>
              </a:xfrm>
              <a:prstGeom prst="roundRect">
                <a:avLst>
                  <a:gd name="adj" fmla="val 10597"/>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0" tIns="36000" rIns="72000" bIns="36000"/>
              <a:lstStyle>
                <a:lvl1pPr eaLnBrk="0" hangingPunct="0">
                  <a:spcBef>
                    <a:spcPct val="20000"/>
                  </a:spcBef>
                  <a:buChar char="•"/>
                  <a:defRPr sz="3200">
                    <a:solidFill>
                      <a:srgbClr val="800080"/>
                    </a:solidFill>
                    <a:latin typeface="Trebuchet MS" pitchFamily="34" charset="0"/>
                  </a:defRPr>
                </a:lvl1pPr>
                <a:lvl2pPr marL="742950" indent="-285750" eaLnBrk="0" hangingPunct="0">
                  <a:spcBef>
                    <a:spcPct val="20000"/>
                  </a:spcBef>
                  <a:buChar char="–"/>
                  <a:defRPr sz="2800">
                    <a:solidFill>
                      <a:srgbClr val="800080"/>
                    </a:solidFill>
                    <a:latin typeface="Trebuchet MS" pitchFamily="34" charset="0"/>
                  </a:defRPr>
                </a:lvl2pPr>
                <a:lvl3pPr marL="1143000" indent="-228600" eaLnBrk="0" hangingPunct="0">
                  <a:spcBef>
                    <a:spcPct val="20000"/>
                  </a:spcBef>
                  <a:buChar char="•"/>
                  <a:defRPr sz="2400">
                    <a:solidFill>
                      <a:srgbClr val="800080"/>
                    </a:solidFill>
                    <a:latin typeface="Trebuchet MS" pitchFamily="34" charset="0"/>
                  </a:defRPr>
                </a:lvl3pPr>
                <a:lvl4pPr marL="1600200" indent="-228600" eaLnBrk="0" hangingPunct="0">
                  <a:spcBef>
                    <a:spcPct val="20000"/>
                  </a:spcBef>
                  <a:buChar char="–"/>
                  <a:defRPr sz="2000">
                    <a:solidFill>
                      <a:srgbClr val="800080"/>
                    </a:solidFill>
                    <a:latin typeface="Trebuchet MS" pitchFamily="34" charset="0"/>
                  </a:defRPr>
                </a:lvl4pPr>
                <a:lvl5pPr marL="2057400" indent="-228600" eaLnBrk="0" hangingPunct="0">
                  <a:spcBef>
                    <a:spcPct val="20000"/>
                  </a:spcBef>
                  <a:buChar char="»"/>
                  <a:defRPr sz="2000">
                    <a:solidFill>
                      <a:srgbClr val="800080"/>
                    </a:solidFill>
                    <a:latin typeface="Trebuchet MS" pitchFamily="34" charset="0"/>
                  </a:defRPr>
                </a:lvl5pPr>
                <a:lvl6pPr marL="2514600" indent="-228600" eaLnBrk="0" fontAlgn="base" hangingPunct="0">
                  <a:spcBef>
                    <a:spcPct val="20000"/>
                  </a:spcBef>
                  <a:spcAft>
                    <a:spcPct val="0"/>
                  </a:spcAft>
                  <a:buChar char="»"/>
                  <a:defRPr sz="2000">
                    <a:solidFill>
                      <a:srgbClr val="800080"/>
                    </a:solidFill>
                    <a:latin typeface="Trebuchet MS" pitchFamily="34" charset="0"/>
                  </a:defRPr>
                </a:lvl6pPr>
                <a:lvl7pPr marL="2971800" indent="-228600" eaLnBrk="0" fontAlgn="base" hangingPunct="0">
                  <a:spcBef>
                    <a:spcPct val="20000"/>
                  </a:spcBef>
                  <a:spcAft>
                    <a:spcPct val="0"/>
                  </a:spcAft>
                  <a:buChar char="»"/>
                  <a:defRPr sz="2000">
                    <a:solidFill>
                      <a:srgbClr val="800080"/>
                    </a:solidFill>
                    <a:latin typeface="Trebuchet MS" pitchFamily="34" charset="0"/>
                  </a:defRPr>
                </a:lvl7pPr>
                <a:lvl8pPr marL="3429000" indent="-228600" eaLnBrk="0" fontAlgn="base" hangingPunct="0">
                  <a:spcBef>
                    <a:spcPct val="20000"/>
                  </a:spcBef>
                  <a:spcAft>
                    <a:spcPct val="0"/>
                  </a:spcAft>
                  <a:buChar char="»"/>
                  <a:defRPr sz="2000">
                    <a:solidFill>
                      <a:srgbClr val="800080"/>
                    </a:solidFill>
                    <a:latin typeface="Trebuchet MS" pitchFamily="34" charset="0"/>
                  </a:defRPr>
                </a:lvl8pPr>
                <a:lvl9pPr marL="3886200" indent="-228600" eaLnBrk="0" fontAlgn="base" hangingPunct="0">
                  <a:spcBef>
                    <a:spcPct val="20000"/>
                  </a:spcBef>
                  <a:spcAft>
                    <a:spcPct val="0"/>
                  </a:spcAft>
                  <a:buChar char="»"/>
                  <a:defRPr sz="2000">
                    <a:solidFill>
                      <a:srgbClr val="800080"/>
                    </a:solidFill>
                    <a:latin typeface="Trebuchet MS" pitchFamily="34" charset="0"/>
                  </a:defRPr>
                </a:lvl9pPr>
              </a:lstStyle>
              <a:p>
                <a:pPr algn="ctr" eaLnBrk="1" fontAlgn="base" hangingPunct="1">
                  <a:spcBef>
                    <a:spcPct val="0"/>
                  </a:spcBef>
                  <a:spcAft>
                    <a:spcPct val="0"/>
                  </a:spcAft>
                  <a:buFontTx/>
                  <a:buNone/>
                </a:pPr>
                <a:r>
                  <a:rPr lang="en-GB" altLang="en-US" sz="1400" b="1" dirty="0" smtClean="0">
                    <a:solidFill>
                      <a:srgbClr val="FFFFFF"/>
                    </a:solidFill>
                    <a:latin typeface="Calibri" pitchFamily="34" charset="0"/>
                  </a:rPr>
                  <a:t>We can help you with costs you can’t afford if you have less than £23k of wealth. From April 2016 if you receiving residential care the amount may change.</a:t>
                </a:r>
              </a:p>
            </p:txBody>
          </p:sp>
        </p:grpSp>
        <p:sp>
          <p:nvSpPr>
            <p:cNvPr id="30" name="AutoShape 21"/>
            <p:cNvSpPr>
              <a:spLocks noChangeArrowheads="1"/>
            </p:cNvSpPr>
            <p:nvPr/>
          </p:nvSpPr>
          <p:spPr bwMode="auto">
            <a:xfrm>
              <a:off x="3565277" y="4725144"/>
              <a:ext cx="574675" cy="360362"/>
            </a:xfrm>
            <a:prstGeom prst="downArrow">
              <a:avLst>
                <a:gd name="adj1" fmla="val 61769"/>
                <a:gd name="adj2" fmla="val 46407"/>
              </a:avLst>
            </a:prstGeom>
            <a:solidFill>
              <a:schemeClr val="tx1"/>
            </a:solidFill>
            <a:ln>
              <a:noFill/>
            </a:ln>
          </p:spPr>
          <p:txBody>
            <a:bodyPr vert="eaVert" wrap="none" anchor="ctr"/>
            <a:lstStyle>
              <a:lvl1pPr eaLnBrk="0" hangingPunct="0">
                <a:spcBef>
                  <a:spcPct val="20000"/>
                </a:spcBef>
                <a:buChar char="•"/>
                <a:defRPr sz="3200">
                  <a:solidFill>
                    <a:srgbClr val="800080"/>
                  </a:solidFill>
                  <a:latin typeface="Trebuchet MS" pitchFamily="34" charset="0"/>
                </a:defRPr>
              </a:lvl1pPr>
              <a:lvl2pPr marL="742950" indent="-285750" eaLnBrk="0" hangingPunct="0">
                <a:spcBef>
                  <a:spcPct val="20000"/>
                </a:spcBef>
                <a:buChar char="–"/>
                <a:defRPr sz="2800">
                  <a:solidFill>
                    <a:srgbClr val="800080"/>
                  </a:solidFill>
                  <a:latin typeface="Trebuchet MS" pitchFamily="34" charset="0"/>
                </a:defRPr>
              </a:lvl2pPr>
              <a:lvl3pPr marL="1143000" indent="-228600" eaLnBrk="0" hangingPunct="0">
                <a:spcBef>
                  <a:spcPct val="20000"/>
                </a:spcBef>
                <a:buChar char="•"/>
                <a:defRPr sz="2400">
                  <a:solidFill>
                    <a:srgbClr val="800080"/>
                  </a:solidFill>
                  <a:latin typeface="Trebuchet MS" pitchFamily="34" charset="0"/>
                </a:defRPr>
              </a:lvl3pPr>
              <a:lvl4pPr marL="1600200" indent="-228600" eaLnBrk="0" hangingPunct="0">
                <a:spcBef>
                  <a:spcPct val="20000"/>
                </a:spcBef>
                <a:buChar char="–"/>
                <a:defRPr sz="2000">
                  <a:solidFill>
                    <a:srgbClr val="800080"/>
                  </a:solidFill>
                  <a:latin typeface="Trebuchet MS" pitchFamily="34" charset="0"/>
                </a:defRPr>
              </a:lvl4pPr>
              <a:lvl5pPr marL="2057400" indent="-228600" eaLnBrk="0" hangingPunct="0">
                <a:spcBef>
                  <a:spcPct val="20000"/>
                </a:spcBef>
                <a:buChar char="»"/>
                <a:defRPr sz="2000">
                  <a:solidFill>
                    <a:srgbClr val="800080"/>
                  </a:solidFill>
                  <a:latin typeface="Trebuchet MS" pitchFamily="34" charset="0"/>
                </a:defRPr>
              </a:lvl5pPr>
              <a:lvl6pPr marL="2514600" indent="-228600" eaLnBrk="0" fontAlgn="base" hangingPunct="0">
                <a:spcBef>
                  <a:spcPct val="20000"/>
                </a:spcBef>
                <a:spcAft>
                  <a:spcPct val="0"/>
                </a:spcAft>
                <a:buChar char="»"/>
                <a:defRPr sz="2000">
                  <a:solidFill>
                    <a:srgbClr val="800080"/>
                  </a:solidFill>
                  <a:latin typeface="Trebuchet MS" pitchFamily="34" charset="0"/>
                </a:defRPr>
              </a:lvl6pPr>
              <a:lvl7pPr marL="2971800" indent="-228600" eaLnBrk="0" fontAlgn="base" hangingPunct="0">
                <a:spcBef>
                  <a:spcPct val="20000"/>
                </a:spcBef>
                <a:spcAft>
                  <a:spcPct val="0"/>
                </a:spcAft>
                <a:buChar char="»"/>
                <a:defRPr sz="2000">
                  <a:solidFill>
                    <a:srgbClr val="800080"/>
                  </a:solidFill>
                  <a:latin typeface="Trebuchet MS" pitchFamily="34" charset="0"/>
                </a:defRPr>
              </a:lvl7pPr>
              <a:lvl8pPr marL="3429000" indent="-228600" eaLnBrk="0" fontAlgn="base" hangingPunct="0">
                <a:spcBef>
                  <a:spcPct val="20000"/>
                </a:spcBef>
                <a:spcAft>
                  <a:spcPct val="0"/>
                </a:spcAft>
                <a:buChar char="»"/>
                <a:defRPr sz="2000">
                  <a:solidFill>
                    <a:srgbClr val="800080"/>
                  </a:solidFill>
                  <a:latin typeface="Trebuchet MS" pitchFamily="34" charset="0"/>
                </a:defRPr>
              </a:lvl8pPr>
              <a:lvl9pPr marL="3886200" indent="-228600" eaLnBrk="0" fontAlgn="base" hangingPunct="0">
                <a:spcBef>
                  <a:spcPct val="20000"/>
                </a:spcBef>
                <a:spcAft>
                  <a:spcPct val="0"/>
                </a:spcAft>
                <a:buChar char="»"/>
                <a:defRPr sz="2000">
                  <a:solidFill>
                    <a:srgbClr val="800080"/>
                  </a:solidFill>
                  <a:latin typeface="Trebuchet MS" pitchFamily="34" charset="0"/>
                </a:defRPr>
              </a:lvl9pPr>
            </a:lstStyle>
            <a:p>
              <a:pPr eaLnBrk="1" fontAlgn="base" hangingPunct="1">
                <a:spcBef>
                  <a:spcPct val="0"/>
                </a:spcBef>
                <a:spcAft>
                  <a:spcPct val="0"/>
                </a:spcAft>
                <a:buFontTx/>
                <a:buNone/>
              </a:pPr>
              <a:endParaRPr lang="en-US" altLang="en-US" sz="1400" b="1" smtClean="0">
                <a:solidFill>
                  <a:srgbClr val="000000"/>
                </a:solidFill>
                <a:latin typeface="Arial" charset="0"/>
              </a:endParaRPr>
            </a:p>
          </p:txBody>
        </p:sp>
      </p:grpSp>
    </p:spTree>
    <p:extLst>
      <p:ext uri="{BB962C8B-B14F-4D97-AF65-F5344CB8AC3E}">
        <p14:creationId xmlns:p14="http://schemas.microsoft.com/office/powerpoint/2010/main" val="1176633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2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22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22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23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23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23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923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922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922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9224"/>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9230"/>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9231"/>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92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0" grpId="0" animBg="1"/>
      <p:bldP spid="9224" grpId="0" animBg="1"/>
      <p:bldP spid="9227" grpId="0" animBg="1"/>
      <p:bldP spid="9228" grpId="0" animBg="1"/>
      <p:bldP spid="9229" grpId="0" animBg="1"/>
      <p:bldP spid="9230" grpId="0" animBg="1"/>
      <p:bldP spid="9231" grpId="0" animBg="1"/>
      <p:bldP spid="9232" grpId="0" animBg="1"/>
      <p:bldP spid="9233" grpId="0" animBg="1"/>
      <p:bldP spid="9234" grpId="0" animBg="1"/>
      <p:bldP spid="9235" grpId="0" animBg="1"/>
      <p:bldP spid="9236" grpId="0" animBg="1"/>
      <p:bldP spid="2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146" name="Object 3"/>
          <p:cNvGraphicFramePr>
            <a:graphicFrameLocks noChangeAspect="1"/>
          </p:cNvGraphicFramePr>
          <p:nvPr/>
        </p:nvGraphicFramePr>
        <p:xfrm>
          <a:off x="762000" y="533400"/>
          <a:ext cx="6019800" cy="357188"/>
        </p:xfrm>
        <a:graphic>
          <a:graphicData uri="http://schemas.openxmlformats.org/presentationml/2006/ole">
            <mc:AlternateContent xmlns:mc="http://schemas.openxmlformats.org/markup-compatibility/2006">
              <mc:Choice xmlns:v="urn:schemas-microsoft-com:vml" Requires="v">
                <p:oleObj spid="_x0000_s4105" r:id="rId4" imgW="4654680" imgH="161583" progId="">
                  <p:embed/>
                </p:oleObj>
              </mc:Choice>
              <mc:Fallback>
                <p:oleObj r:id="rId4" imgW="4654680" imgH="161583"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 y="533400"/>
                        <a:ext cx="6019800" cy="3571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149" name="AutoShape 6"/>
          <p:cNvSpPr>
            <a:spLocks noGrp="1" noChangeArrowheads="1"/>
          </p:cNvSpPr>
          <p:nvPr>
            <p:ph type="ctrTitle"/>
          </p:nvPr>
        </p:nvSpPr>
        <p:spPr>
          <a:xfrm>
            <a:off x="35496" y="-171400"/>
            <a:ext cx="9108504" cy="1470025"/>
          </a:xfrm>
        </p:spPr>
        <p:txBody>
          <a:bodyPr/>
          <a:lstStyle/>
          <a:p>
            <a:pPr algn="ctr" eaLnBrk="1" hangingPunct="1"/>
            <a:r>
              <a:rPr lang="en-GB" altLang="en-US" sz="3200" dirty="0" smtClean="0">
                <a:solidFill>
                  <a:schemeClr val="tx1"/>
                </a:solidFill>
              </a:rPr>
              <a:t>The Care Act in Reading</a:t>
            </a:r>
            <a:endParaRPr lang="en-GB" altLang="en-US" sz="3200" b="1" dirty="0" smtClean="0">
              <a:solidFill>
                <a:schemeClr val="tx1"/>
              </a:solidFill>
            </a:endParaRPr>
          </a:p>
        </p:txBody>
      </p:sp>
      <p:sp>
        <p:nvSpPr>
          <p:cNvPr id="6150" name="Content Placeholder 2"/>
          <p:cNvSpPr txBox="1">
            <a:spLocks/>
          </p:cNvSpPr>
          <p:nvPr/>
        </p:nvSpPr>
        <p:spPr bwMode="auto">
          <a:xfrm>
            <a:off x="179512" y="1196826"/>
            <a:ext cx="8784976" cy="5112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defTabSz="914400"/>
            <a:r>
              <a:rPr lang="en-GB" altLang="en-US" dirty="0" smtClean="0"/>
              <a:t>Consultation ran November 2014 – February 2015</a:t>
            </a:r>
          </a:p>
          <a:p>
            <a:pPr defTabSz="914400"/>
            <a:r>
              <a:rPr lang="en-GB" altLang="en-US" dirty="0" smtClean="0"/>
              <a:t>New approaches signed off by councillors in March 2015:</a:t>
            </a:r>
          </a:p>
          <a:p>
            <a:pPr marL="800100" lvl="1" indent="-514350"/>
            <a:r>
              <a:rPr lang="en-GB" altLang="en-US" dirty="0" smtClean="0"/>
              <a:t>Charging Framework</a:t>
            </a:r>
          </a:p>
          <a:p>
            <a:pPr marL="800100" lvl="1" indent="-514350"/>
            <a:r>
              <a:rPr lang="en-GB" altLang="en-US" dirty="0" smtClean="0"/>
              <a:t>Prevention Framework, Adult Social Care Information &amp; Advice Plan</a:t>
            </a:r>
          </a:p>
          <a:p>
            <a:pPr marL="800100" lvl="1" indent="-514350"/>
            <a:r>
              <a:rPr lang="en-GB" altLang="en-US" dirty="0" smtClean="0"/>
              <a:t>Market Position Statement</a:t>
            </a:r>
          </a:p>
        </p:txBody>
      </p:sp>
    </p:spTree>
    <p:extLst>
      <p:ext uri="{BB962C8B-B14F-4D97-AF65-F5344CB8AC3E}">
        <p14:creationId xmlns:p14="http://schemas.microsoft.com/office/powerpoint/2010/main" val="3210792519"/>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146" name="Object 3"/>
          <p:cNvGraphicFramePr>
            <a:graphicFrameLocks noChangeAspect="1"/>
          </p:cNvGraphicFramePr>
          <p:nvPr/>
        </p:nvGraphicFramePr>
        <p:xfrm>
          <a:off x="762000" y="533400"/>
          <a:ext cx="6019800" cy="357188"/>
        </p:xfrm>
        <a:graphic>
          <a:graphicData uri="http://schemas.openxmlformats.org/presentationml/2006/ole">
            <mc:AlternateContent xmlns:mc="http://schemas.openxmlformats.org/markup-compatibility/2006">
              <mc:Choice xmlns:v="urn:schemas-microsoft-com:vml" Requires="v">
                <p:oleObj spid="_x0000_s1033" r:id="rId4" imgW="4654680" imgH="161583" progId="">
                  <p:embed/>
                </p:oleObj>
              </mc:Choice>
              <mc:Fallback>
                <p:oleObj r:id="rId4" imgW="4654680" imgH="161583"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 y="533400"/>
                        <a:ext cx="6019800" cy="3571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149" name="AutoShape 6"/>
          <p:cNvSpPr>
            <a:spLocks noGrp="1" noChangeArrowheads="1"/>
          </p:cNvSpPr>
          <p:nvPr>
            <p:ph type="ctrTitle"/>
          </p:nvPr>
        </p:nvSpPr>
        <p:spPr>
          <a:xfrm>
            <a:off x="35496" y="-171400"/>
            <a:ext cx="9108504" cy="1470025"/>
          </a:xfrm>
        </p:spPr>
        <p:txBody>
          <a:bodyPr/>
          <a:lstStyle/>
          <a:p>
            <a:pPr algn="ctr" eaLnBrk="1" hangingPunct="1"/>
            <a:r>
              <a:rPr lang="en-GB" altLang="en-US" sz="3200" b="1" dirty="0" smtClean="0">
                <a:solidFill>
                  <a:schemeClr val="tx1"/>
                </a:solidFill>
              </a:rPr>
              <a:t>Summary for Providers – Opportunities 2015</a:t>
            </a:r>
          </a:p>
        </p:txBody>
      </p:sp>
      <p:sp>
        <p:nvSpPr>
          <p:cNvPr id="6150" name="Content Placeholder 2"/>
          <p:cNvSpPr txBox="1">
            <a:spLocks/>
          </p:cNvSpPr>
          <p:nvPr/>
        </p:nvSpPr>
        <p:spPr bwMode="auto">
          <a:xfrm>
            <a:off x="179512" y="1196826"/>
            <a:ext cx="8784976" cy="381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defTabSz="914400"/>
            <a:r>
              <a:rPr lang="en-GB" altLang="en-US" dirty="0"/>
              <a:t>Services </a:t>
            </a:r>
            <a:r>
              <a:rPr lang="en-GB" altLang="en-US" dirty="0" smtClean="0"/>
              <a:t>focussed on prevention including information &amp; advice</a:t>
            </a:r>
          </a:p>
          <a:p>
            <a:pPr defTabSz="914400"/>
            <a:r>
              <a:rPr lang="en-GB" altLang="en-US" dirty="0" smtClean="0"/>
              <a:t>Provision of Independent </a:t>
            </a:r>
            <a:r>
              <a:rPr lang="en-GB" altLang="en-US" dirty="0"/>
              <a:t>advocacy</a:t>
            </a:r>
          </a:p>
          <a:p>
            <a:pPr defTabSz="914400"/>
            <a:r>
              <a:rPr lang="en-GB" altLang="en-US" dirty="0" smtClean="0"/>
              <a:t>Provision of independent financial information and advice</a:t>
            </a:r>
          </a:p>
          <a:p>
            <a:pPr defTabSz="914400"/>
            <a:r>
              <a:rPr lang="en-GB" altLang="en-US" dirty="0" smtClean="0"/>
              <a:t>Support for people to complete self assessments</a:t>
            </a:r>
            <a:endParaRPr lang="en-GB" altLang="en-US" dirty="0"/>
          </a:p>
        </p:txBody>
      </p:sp>
    </p:spTree>
    <p:extLst>
      <p:ext uri="{BB962C8B-B14F-4D97-AF65-F5344CB8AC3E}">
        <p14:creationId xmlns:p14="http://schemas.microsoft.com/office/powerpoint/2010/main" val="1787606569"/>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p:cNvSpPr>
            <a:spLocks noGrp="1"/>
          </p:cNvSpPr>
          <p:nvPr>
            <p:ph type="title"/>
          </p:nvPr>
        </p:nvSpPr>
        <p:spPr>
          <a:xfrm>
            <a:off x="539552" y="44624"/>
            <a:ext cx="8229600" cy="1143000"/>
          </a:xfrm>
        </p:spPr>
        <p:txBody>
          <a:bodyPr/>
          <a:lstStyle/>
          <a:p>
            <a:pPr algn="ctr"/>
            <a:r>
              <a:rPr lang="en-GB" altLang="en-US" sz="3200" dirty="0" smtClean="0">
                <a:solidFill>
                  <a:schemeClr val="accent4"/>
                </a:solidFill>
              </a:rPr>
              <a:t>Changes from April 2016</a:t>
            </a:r>
          </a:p>
        </p:txBody>
      </p:sp>
      <p:sp>
        <p:nvSpPr>
          <p:cNvPr id="20483" name="Content Placeholder 2"/>
          <p:cNvSpPr>
            <a:spLocks noGrp="1"/>
          </p:cNvSpPr>
          <p:nvPr>
            <p:ph idx="1"/>
          </p:nvPr>
        </p:nvSpPr>
        <p:spPr>
          <a:xfrm>
            <a:off x="457200" y="1484784"/>
            <a:ext cx="8229600" cy="4525963"/>
          </a:xfrm>
        </p:spPr>
        <p:txBody>
          <a:bodyPr/>
          <a:lstStyle/>
          <a:p>
            <a:pPr>
              <a:defRPr/>
            </a:pPr>
            <a:r>
              <a:rPr lang="en-GB" altLang="en-US" dirty="0" smtClean="0">
                <a:solidFill>
                  <a:schemeClr val="accent4"/>
                </a:solidFill>
              </a:rPr>
              <a:t>Introduction of the </a:t>
            </a:r>
            <a:r>
              <a:rPr lang="en-GB" altLang="en-US" b="1" dirty="0" smtClean="0">
                <a:solidFill>
                  <a:schemeClr val="accent4"/>
                </a:solidFill>
              </a:rPr>
              <a:t>CARE CAP</a:t>
            </a:r>
            <a:endParaRPr lang="en-GB" altLang="en-US" dirty="0" smtClean="0">
              <a:solidFill>
                <a:schemeClr val="accent4"/>
              </a:solidFill>
            </a:endParaRPr>
          </a:p>
          <a:p>
            <a:pPr>
              <a:defRPr/>
            </a:pPr>
            <a:r>
              <a:rPr lang="en-GB" altLang="en-US" dirty="0" smtClean="0">
                <a:solidFill>
                  <a:schemeClr val="accent4"/>
                </a:solidFill>
              </a:rPr>
              <a:t>Introduction of </a:t>
            </a:r>
            <a:r>
              <a:rPr lang="en-GB" altLang="en-US" b="1" dirty="0" smtClean="0">
                <a:solidFill>
                  <a:schemeClr val="accent4"/>
                </a:solidFill>
              </a:rPr>
              <a:t>CARE ACCOUNTS</a:t>
            </a:r>
          </a:p>
          <a:p>
            <a:pPr>
              <a:defRPr/>
            </a:pPr>
            <a:r>
              <a:rPr lang="en-GB" altLang="en-US" b="1" dirty="0" smtClean="0">
                <a:solidFill>
                  <a:schemeClr val="accent4"/>
                </a:solidFill>
              </a:rPr>
              <a:t>New</a:t>
            </a:r>
            <a:r>
              <a:rPr lang="en-GB" altLang="en-US" dirty="0" smtClean="0">
                <a:solidFill>
                  <a:schemeClr val="accent4"/>
                </a:solidFill>
              </a:rPr>
              <a:t> </a:t>
            </a:r>
            <a:r>
              <a:rPr lang="en-GB" altLang="en-US" b="1" dirty="0" smtClean="0">
                <a:solidFill>
                  <a:schemeClr val="accent4"/>
                </a:solidFill>
              </a:rPr>
              <a:t>CAPITAL LIMITS </a:t>
            </a:r>
            <a:r>
              <a:rPr lang="en-GB" altLang="en-US" sz="2000" b="1" dirty="0" smtClean="0">
                <a:solidFill>
                  <a:schemeClr val="accent4"/>
                </a:solidFill>
              </a:rPr>
              <a:t>(</a:t>
            </a:r>
            <a:r>
              <a:rPr lang="en-GB" altLang="en-US" sz="2800" dirty="0" smtClean="0">
                <a:solidFill>
                  <a:schemeClr val="accent4"/>
                </a:solidFill>
              </a:rPr>
              <a:t>extended means test)</a:t>
            </a:r>
          </a:p>
          <a:p>
            <a:pPr>
              <a:defRPr/>
            </a:pPr>
            <a:r>
              <a:rPr lang="en-GB" altLang="en-US" b="1" dirty="0" smtClean="0">
                <a:solidFill>
                  <a:schemeClr val="accent4"/>
                </a:solidFill>
              </a:rPr>
              <a:t>Duty </a:t>
            </a:r>
            <a:r>
              <a:rPr lang="en-GB" altLang="en-US" dirty="0" smtClean="0">
                <a:solidFill>
                  <a:schemeClr val="accent4"/>
                </a:solidFill>
              </a:rPr>
              <a:t>to arrange </a:t>
            </a:r>
            <a:r>
              <a:rPr lang="en-GB" altLang="en-US" b="1" dirty="0" smtClean="0">
                <a:solidFill>
                  <a:schemeClr val="accent4"/>
                </a:solidFill>
              </a:rPr>
              <a:t>Care Home </a:t>
            </a:r>
            <a:r>
              <a:rPr lang="en-GB" altLang="en-US" dirty="0" smtClean="0">
                <a:solidFill>
                  <a:schemeClr val="accent4"/>
                </a:solidFill>
              </a:rPr>
              <a:t>accommodation for </a:t>
            </a:r>
            <a:r>
              <a:rPr lang="en-GB" altLang="en-US" b="1" dirty="0" smtClean="0">
                <a:solidFill>
                  <a:schemeClr val="accent4"/>
                </a:solidFill>
              </a:rPr>
              <a:t>self-funders </a:t>
            </a:r>
            <a:r>
              <a:rPr lang="en-GB" altLang="en-US" dirty="0" smtClean="0">
                <a:solidFill>
                  <a:schemeClr val="accent4"/>
                </a:solidFill>
              </a:rPr>
              <a:t>where requested (along with a new power to charge administration costs of arranging care for self-funders)</a:t>
            </a:r>
          </a:p>
          <a:p>
            <a:pPr marL="0" indent="0">
              <a:buFontTx/>
              <a:buNone/>
              <a:defRPr/>
            </a:pPr>
            <a:endParaRPr lang="en-GB" altLang="en-US" dirty="0" smtClean="0"/>
          </a:p>
          <a:p>
            <a:pPr>
              <a:defRPr/>
            </a:pPr>
            <a:endParaRPr lang="en-GB" altLang="en-US" dirty="0" smtClean="0"/>
          </a:p>
        </p:txBody>
      </p:sp>
    </p:spTree>
    <p:extLst>
      <p:ext uri="{BB962C8B-B14F-4D97-AF65-F5344CB8AC3E}">
        <p14:creationId xmlns:p14="http://schemas.microsoft.com/office/powerpoint/2010/main" val="246478446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048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048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048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p:cNvSpPr>
            <a:spLocks noGrp="1"/>
          </p:cNvSpPr>
          <p:nvPr>
            <p:ph type="title"/>
          </p:nvPr>
        </p:nvSpPr>
        <p:spPr>
          <a:xfrm>
            <a:off x="457200" y="116632"/>
            <a:ext cx="8229600" cy="1143000"/>
          </a:xfrm>
        </p:spPr>
        <p:txBody>
          <a:bodyPr/>
          <a:lstStyle/>
          <a:p>
            <a:pPr algn="ctr"/>
            <a:r>
              <a:rPr lang="en-GB" altLang="en-US" sz="3200" dirty="0" smtClean="0">
                <a:solidFill>
                  <a:schemeClr val="accent4"/>
                </a:solidFill>
              </a:rPr>
              <a:t>From April 2016</a:t>
            </a:r>
          </a:p>
        </p:txBody>
      </p:sp>
      <p:sp>
        <p:nvSpPr>
          <p:cNvPr id="3" name="Content Placeholder 2"/>
          <p:cNvSpPr>
            <a:spLocks noGrp="1"/>
          </p:cNvSpPr>
          <p:nvPr>
            <p:ph idx="1"/>
          </p:nvPr>
        </p:nvSpPr>
        <p:spPr>
          <a:xfrm>
            <a:off x="457200" y="1182762"/>
            <a:ext cx="8229600" cy="4525963"/>
          </a:xfrm>
        </p:spPr>
        <p:txBody>
          <a:bodyPr/>
          <a:lstStyle/>
          <a:p>
            <a:pPr marL="0" indent="0">
              <a:buFontTx/>
              <a:buNone/>
              <a:defRPr/>
            </a:pPr>
            <a:r>
              <a:rPr lang="en-GB" b="1" u="sng" dirty="0" smtClean="0">
                <a:solidFill>
                  <a:schemeClr val="accent4"/>
                </a:solidFill>
              </a:rPr>
              <a:t>Care Cap</a:t>
            </a:r>
          </a:p>
          <a:p>
            <a:pPr>
              <a:defRPr/>
            </a:pPr>
            <a:r>
              <a:rPr lang="en-GB" b="1" dirty="0" smtClean="0">
                <a:solidFill>
                  <a:schemeClr val="accent4"/>
                </a:solidFill>
              </a:rPr>
              <a:t>A limit on the amount paid </a:t>
            </a:r>
            <a:r>
              <a:rPr lang="en-GB" dirty="0" smtClean="0">
                <a:solidFill>
                  <a:schemeClr val="accent4"/>
                </a:solidFill>
              </a:rPr>
              <a:t>towards social care costs </a:t>
            </a:r>
            <a:r>
              <a:rPr lang="en-GB" b="1" dirty="0" smtClean="0">
                <a:solidFill>
                  <a:schemeClr val="accent4"/>
                </a:solidFill>
              </a:rPr>
              <a:t>in a lifetime </a:t>
            </a:r>
          </a:p>
          <a:p>
            <a:pPr>
              <a:defRPr/>
            </a:pPr>
            <a:r>
              <a:rPr lang="en-GB" dirty="0" smtClean="0">
                <a:solidFill>
                  <a:schemeClr val="accent4"/>
                </a:solidFill>
              </a:rPr>
              <a:t>Applies to </a:t>
            </a:r>
            <a:r>
              <a:rPr lang="en-GB" b="1" dirty="0" smtClean="0">
                <a:solidFill>
                  <a:schemeClr val="accent4"/>
                </a:solidFill>
              </a:rPr>
              <a:t>eligible </a:t>
            </a:r>
            <a:r>
              <a:rPr lang="en-GB" dirty="0" smtClean="0">
                <a:solidFill>
                  <a:schemeClr val="accent4"/>
                </a:solidFill>
              </a:rPr>
              <a:t>care costs only</a:t>
            </a:r>
          </a:p>
          <a:p>
            <a:pPr>
              <a:defRPr/>
            </a:pPr>
            <a:r>
              <a:rPr lang="en-GB" dirty="0" smtClean="0">
                <a:solidFill>
                  <a:schemeClr val="accent4"/>
                </a:solidFill>
              </a:rPr>
              <a:t>Individuals in care home accommodation continue to pay an amount for general living expenses </a:t>
            </a:r>
            <a:r>
              <a:rPr lang="en-GB" sz="2800" dirty="0" smtClean="0">
                <a:solidFill>
                  <a:schemeClr val="accent4"/>
                </a:solidFill>
              </a:rPr>
              <a:t>(set by DH, or a financially-assessed lower amount)</a:t>
            </a:r>
          </a:p>
          <a:p>
            <a:pPr marL="0" indent="0">
              <a:buFontTx/>
              <a:buNone/>
              <a:defRPr/>
            </a:pPr>
            <a:endParaRPr lang="en-GB" dirty="0"/>
          </a:p>
        </p:txBody>
      </p:sp>
    </p:spTree>
    <p:extLst>
      <p:ext uri="{BB962C8B-B14F-4D97-AF65-F5344CB8AC3E}">
        <p14:creationId xmlns:p14="http://schemas.microsoft.com/office/powerpoint/2010/main" val="425874901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1"/>
          <p:cNvSpPr>
            <a:spLocks noGrp="1"/>
          </p:cNvSpPr>
          <p:nvPr>
            <p:ph type="title"/>
          </p:nvPr>
        </p:nvSpPr>
        <p:spPr>
          <a:xfrm>
            <a:off x="457200" y="97755"/>
            <a:ext cx="8229600" cy="1143000"/>
          </a:xfrm>
        </p:spPr>
        <p:txBody>
          <a:bodyPr/>
          <a:lstStyle/>
          <a:p>
            <a:pPr algn="ctr"/>
            <a:r>
              <a:rPr lang="en-GB" altLang="en-US" sz="3200" dirty="0" smtClean="0">
                <a:solidFill>
                  <a:schemeClr val="accent4"/>
                </a:solidFill>
              </a:rPr>
              <a:t>From April 2016</a:t>
            </a:r>
          </a:p>
        </p:txBody>
      </p:sp>
      <p:sp>
        <p:nvSpPr>
          <p:cNvPr id="3" name="Content Placeholder 2"/>
          <p:cNvSpPr>
            <a:spLocks noGrp="1"/>
          </p:cNvSpPr>
          <p:nvPr>
            <p:ph idx="1"/>
          </p:nvPr>
        </p:nvSpPr>
        <p:spPr>
          <a:xfrm>
            <a:off x="457200" y="1423317"/>
            <a:ext cx="8229600" cy="4525963"/>
          </a:xfrm>
        </p:spPr>
        <p:txBody>
          <a:bodyPr/>
          <a:lstStyle/>
          <a:p>
            <a:pPr marL="0" indent="0">
              <a:buFontTx/>
              <a:buNone/>
              <a:defRPr/>
            </a:pPr>
            <a:r>
              <a:rPr lang="en-GB" b="1" u="sng" dirty="0" smtClean="0">
                <a:solidFill>
                  <a:schemeClr val="accent4"/>
                </a:solidFill>
              </a:rPr>
              <a:t>Care Cap – amounts</a:t>
            </a:r>
          </a:p>
          <a:p>
            <a:pPr marL="0" indent="0">
              <a:buFontTx/>
              <a:buNone/>
              <a:defRPr/>
            </a:pPr>
            <a:endParaRPr lang="en-GB" b="1" u="sng" dirty="0" smtClean="0">
              <a:solidFill>
                <a:schemeClr val="accent4"/>
              </a:solidFill>
            </a:endParaRPr>
          </a:p>
          <a:p>
            <a:pPr>
              <a:defRPr/>
            </a:pPr>
            <a:r>
              <a:rPr lang="en-GB" dirty="0" smtClean="0">
                <a:solidFill>
                  <a:schemeClr val="accent4"/>
                </a:solidFill>
              </a:rPr>
              <a:t>ZERO for those with a lifelong care and support need before the age of 25</a:t>
            </a:r>
          </a:p>
          <a:p>
            <a:pPr>
              <a:defRPr/>
            </a:pPr>
            <a:endParaRPr lang="en-GB" dirty="0" smtClean="0">
              <a:solidFill>
                <a:schemeClr val="accent4"/>
              </a:solidFill>
            </a:endParaRPr>
          </a:p>
          <a:p>
            <a:pPr>
              <a:defRPr/>
            </a:pPr>
            <a:r>
              <a:rPr lang="en-GB" dirty="0" smtClean="0">
                <a:solidFill>
                  <a:schemeClr val="accent4"/>
                </a:solidFill>
              </a:rPr>
              <a:t>£72,000 for those above the age of 25</a:t>
            </a:r>
            <a:endParaRPr lang="en-GB" dirty="0">
              <a:solidFill>
                <a:schemeClr val="accent4"/>
              </a:solidFill>
            </a:endParaRPr>
          </a:p>
        </p:txBody>
      </p:sp>
    </p:spTree>
    <p:extLst>
      <p:ext uri="{BB962C8B-B14F-4D97-AF65-F5344CB8AC3E}">
        <p14:creationId xmlns:p14="http://schemas.microsoft.com/office/powerpoint/2010/main" val="164978442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1"/>
          <p:cNvSpPr>
            <a:spLocks noGrp="1"/>
          </p:cNvSpPr>
          <p:nvPr>
            <p:ph type="title"/>
          </p:nvPr>
        </p:nvSpPr>
        <p:spPr>
          <a:xfrm>
            <a:off x="467544" y="53752"/>
            <a:ext cx="8229600" cy="1143000"/>
          </a:xfrm>
        </p:spPr>
        <p:txBody>
          <a:bodyPr/>
          <a:lstStyle/>
          <a:p>
            <a:pPr algn="ctr"/>
            <a:r>
              <a:rPr lang="en-GB" altLang="en-US" sz="3200" dirty="0" smtClean="0">
                <a:solidFill>
                  <a:schemeClr val="accent4"/>
                </a:solidFill>
              </a:rPr>
              <a:t>From April 2016</a:t>
            </a:r>
          </a:p>
        </p:txBody>
      </p:sp>
      <p:sp>
        <p:nvSpPr>
          <p:cNvPr id="3" name="Content Placeholder 2"/>
          <p:cNvSpPr>
            <a:spLocks noGrp="1"/>
          </p:cNvSpPr>
          <p:nvPr>
            <p:ph idx="1"/>
          </p:nvPr>
        </p:nvSpPr>
        <p:spPr>
          <a:xfrm>
            <a:off x="457200" y="1124744"/>
            <a:ext cx="8229600" cy="4525963"/>
          </a:xfrm>
        </p:spPr>
        <p:txBody>
          <a:bodyPr/>
          <a:lstStyle/>
          <a:p>
            <a:pPr marL="0" indent="0">
              <a:buFontTx/>
              <a:buNone/>
              <a:defRPr/>
            </a:pPr>
            <a:r>
              <a:rPr lang="en-GB" b="1" u="sng" dirty="0" smtClean="0">
                <a:solidFill>
                  <a:schemeClr val="accent4"/>
                </a:solidFill>
              </a:rPr>
              <a:t>Care Cap – what happens when the cap is reached?</a:t>
            </a:r>
          </a:p>
          <a:p>
            <a:pPr>
              <a:defRPr/>
            </a:pPr>
            <a:r>
              <a:rPr lang="en-GB" sz="2800" dirty="0" smtClean="0">
                <a:solidFill>
                  <a:schemeClr val="accent4"/>
                </a:solidFill>
              </a:rPr>
              <a:t>In a care home: financially-assessed to pay from income towards daily living costs of up to £230/wk. </a:t>
            </a:r>
          </a:p>
          <a:p>
            <a:pPr>
              <a:defRPr/>
            </a:pPr>
            <a:r>
              <a:rPr lang="en-GB" sz="2800" dirty="0" smtClean="0">
                <a:solidFill>
                  <a:schemeClr val="accent4"/>
                </a:solidFill>
              </a:rPr>
              <a:t>Non-res care: pay nothing towards eligible care costs</a:t>
            </a:r>
          </a:p>
          <a:p>
            <a:pPr>
              <a:spcBef>
                <a:spcPts val="0"/>
              </a:spcBef>
              <a:defRPr/>
            </a:pPr>
            <a:r>
              <a:rPr lang="en-GB" sz="2800" dirty="0" smtClean="0">
                <a:solidFill>
                  <a:schemeClr val="accent4"/>
                </a:solidFill>
              </a:rPr>
              <a:t>Continue to pay for ineligible care costs &amp; top up payments for preferred </a:t>
            </a:r>
          </a:p>
          <a:p>
            <a:pPr marL="0" indent="0">
              <a:spcBef>
                <a:spcPts val="0"/>
              </a:spcBef>
              <a:buFontTx/>
              <a:buNone/>
              <a:defRPr/>
            </a:pPr>
            <a:r>
              <a:rPr lang="en-GB" sz="2800" dirty="0">
                <a:solidFill>
                  <a:schemeClr val="accent4"/>
                </a:solidFill>
              </a:rPr>
              <a:t>	</a:t>
            </a:r>
            <a:r>
              <a:rPr lang="en-GB" sz="2800" dirty="0" smtClean="0">
                <a:solidFill>
                  <a:schemeClr val="accent4"/>
                </a:solidFill>
              </a:rPr>
              <a:t>accommodation </a:t>
            </a:r>
          </a:p>
          <a:p>
            <a:pPr marL="0" indent="0">
              <a:spcBef>
                <a:spcPts val="0"/>
              </a:spcBef>
              <a:buFontTx/>
              <a:buNone/>
              <a:defRPr/>
            </a:pPr>
            <a:r>
              <a:rPr lang="en-GB" sz="2800" dirty="0">
                <a:solidFill>
                  <a:schemeClr val="accent4"/>
                </a:solidFill>
              </a:rPr>
              <a:t>	</a:t>
            </a:r>
            <a:r>
              <a:rPr lang="en-GB" sz="2800" dirty="0" smtClean="0">
                <a:solidFill>
                  <a:schemeClr val="accent4"/>
                </a:solidFill>
              </a:rPr>
              <a:t>(where relevant)</a:t>
            </a:r>
          </a:p>
        </p:txBody>
      </p:sp>
    </p:spTree>
    <p:extLst>
      <p:ext uri="{BB962C8B-B14F-4D97-AF65-F5344CB8AC3E}">
        <p14:creationId xmlns:p14="http://schemas.microsoft.com/office/powerpoint/2010/main" val="98830293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1"/>
          <p:cNvSpPr>
            <a:spLocks noGrp="1"/>
          </p:cNvSpPr>
          <p:nvPr>
            <p:ph type="title"/>
          </p:nvPr>
        </p:nvSpPr>
        <p:spPr>
          <a:xfrm>
            <a:off x="457200" y="116632"/>
            <a:ext cx="8229600" cy="1143000"/>
          </a:xfrm>
        </p:spPr>
        <p:txBody>
          <a:bodyPr/>
          <a:lstStyle/>
          <a:p>
            <a:pPr algn="ctr"/>
            <a:r>
              <a:rPr lang="en-GB" altLang="en-US" sz="3200" dirty="0" smtClean="0">
                <a:solidFill>
                  <a:schemeClr val="accent4"/>
                </a:solidFill>
              </a:rPr>
              <a:t>From April 2016</a:t>
            </a:r>
          </a:p>
        </p:txBody>
      </p:sp>
      <p:sp>
        <p:nvSpPr>
          <p:cNvPr id="3" name="Content Placeholder 2"/>
          <p:cNvSpPr>
            <a:spLocks noGrp="1"/>
          </p:cNvSpPr>
          <p:nvPr>
            <p:ph idx="1"/>
          </p:nvPr>
        </p:nvSpPr>
        <p:spPr>
          <a:xfrm>
            <a:off x="467544" y="1240755"/>
            <a:ext cx="8229600" cy="4708525"/>
          </a:xfrm>
        </p:spPr>
        <p:txBody>
          <a:bodyPr/>
          <a:lstStyle/>
          <a:p>
            <a:pPr marL="0" indent="0">
              <a:buFontTx/>
              <a:buNone/>
              <a:defRPr/>
            </a:pPr>
            <a:r>
              <a:rPr lang="en-GB" b="1" u="sng" dirty="0" smtClean="0">
                <a:solidFill>
                  <a:schemeClr val="accent4"/>
                </a:solidFill>
              </a:rPr>
              <a:t>Care Accounts: </a:t>
            </a:r>
            <a:r>
              <a:rPr lang="en-GB" b="1" dirty="0" smtClean="0">
                <a:solidFill>
                  <a:schemeClr val="accent4"/>
                </a:solidFill>
              </a:rPr>
              <a:t>- A way of tracking progress towards the Care Cap.</a:t>
            </a:r>
          </a:p>
          <a:p>
            <a:pPr>
              <a:defRPr/>
            </a:pPr>
            <a:r>
              <a:rPr lang="en-GB" dirty="0" smtClean="0">
                <a:solidFill>
                  <a:schemeClr val="accent4"/>
                </a:solidFill>
              </a:rPr>
              <a:t>Self funders arranging their own care are encouraged to contact the Council for an assessment of eligible needs – to work out a cost to meet their needs (an </a:t>
            </a:r>
            <a:r>
              <a:rPr lang="en-GB" b="1" dirty="0" smtClean="0">
                <a:solidFill>
                  <a:schemeClr val="accent4"/>
                </a:solidFill>
              </a:rPr>
              <a:t>Individual Personal Budget</a:t>
            </a:r>
            <a:r>
              <a:rPr lang="en-GB" dirty="0" smtClean="0">
                <a:solidFill>
                  <a:schemeClr val="accent4"/>
                </a:solidFill>
              </a:rPr>
              <a:t>), so that a Care Account can be set up for them. </a:t>
            </a:r>
          </a:p>
          <a:p>
            <a:pPr marL="0" indent="0">
              <a:buFontTx/>
              <a:buNone/>
              <a:defRPr/>
            </a:pPr>
            <a:endParaRPr lang="en-GB" dirty="0"/>
          </a:p>
        </p:txBody>
      </p:sp>
    </p:spTree>
    <p:extLst>
      <p:ext uri="{BB962C8B-B14F-4D97-AF65-F5344CB8AC3E}">
        <p14:creationId xmlns:p14="http://schemas.microsoft.com/office/powerpoint/2010/main" val="106654104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p:cNvSpPr>
            <a:spLocks noGrp="1"/>
          </p:cNvSpPr>
          <p:nvPr>
            <p:ph type="title"/>
          </p:nvPr>
        </p:nvSpPr>
        <p:spPr>
          <a:xfrm>
            <a:off x="457200" y="53752"/>
            <a:ext cx="8229600" cy="1143000"/>
          </a:xfrm>
        </p:spPr>
        <p:txBody>
          <a:bodyPr/>
          <a:lstStyle/>
          <a:p>
            <a:pPr algn="ctr"/>
            <a:r>
              <a:rPr lang="en-GB" altLang="en-US" sz="3200" dirty="0" smtClean="0">
                <a:solidFill>
                  <a:schemeClr val="accent4"/>
                </a:solidFill>
              </a:rPr>
              <a:t>From April 2016</a:t>
            </a:r>
          </a:p>
        </p:txBody>
      </p:sp>
      <p:sp>
        <p:nvSpPr>
          <p:cNvPr id="3" name="Content Placeholder 2"/>
          <p:cNvSpPr>
            <a:spLocks noGrp="1"/>
          </p:cNvSpPr>
          <p:nvPr>
            <p:ph idx="1"/>
          </p:nvPr>
        </p:nvSpPr>
        <p:spPr>
          <a:xfrm>
            <a:off x="457200" y="1226170"/>
            <a:ext cx="8229600" cy="4708525"/>
          </a:xfrm>
        </p:spPr>
        <p:txBody>
          <a:bodyPr/>
          <a:lstStyle/>
          <a:p>
            <a:pPr marL="0" indent="0">
              <a:buFontTx/>
              <a:buNone/>
              <a:defRPr/>
            </a:pPr>
            <a:r>
              <a:rPr lang="en-GB" b="1" u="sng" dirty="0" smtClean="0">
                <a:solidFill>
                  <a:schemeClr val="accent4"/>
                </a:solidFill>
              </a:rPr>
              <a:t>Care Accounts: </a:t>
            </a:r>
            <a:r>
              <a:rPr lang="en-GB" b="1" dirty="0" smtClean="0">
                <a:solidFill>
                  <a:schemeClr val="accent4"/>
                </a:solidFill>
              </a:rPr>
              <a:t>- Statements</a:t>
            </a:r>
          </a:p>
          <a:p>
            <a:pPr>
              <a:defRPr/>
            </a:pPr>
            <a:r>
              <a:rPr lang="en-GB" dirty="0" smtClean="0">
                <a:solidFill>
                  <a:schemeClr val="accent4"/>
                </a:solidFill>
              </a:rPr>
              <a:t>Annual statements issued by Councils – showing information about progress to cap </a:t>
            </a:r>
            <a:r>
              <a:rPr lang="en-GB" sz="2000" dirty="0" smtClean="0">
                <a:solidFill>
                  <a:schemeClr val="accent4"/>
                </a:solidFill>
              </a:rPr>
              <a:t>(not everyone will need a statement)</a:t>
            </a:r>
          </a:p>
          <a:p>
            <a:pPr>
              <a:defRPr/>
            </a:pPr>
            <a:r>
              <a:rPr lang="en-GB" dirty="0" smtClean="0">
                <a:solidFill>
                  <a:schemeClr val="accent4"/>
                </a:solidFill>
              </a:rPr>
              <a:t>Show eligible care &amp; support costs</a:t>
            </a:r>
          </a:p>
          <a:p>
            <a:pPr>
              <a:defRPr/>
            </a:pPr>
            <a:r>
              <a:rPr lang="en-GB" dirty="0" smtClean="0">
                <a:solidFill>
                  <a:schemeClr val="accent4"/>
                </a:solidFill>
              </a:rPr>
              <a:t>Estimates time until cap may be reached </a:t>
            </a:r>
            <a:r>
              <a:rPr lang="en-GB" sz="2400" dirty="0" smtClean="0">
                <a:solidFill>
                  <a:schemeClr val="accent4"/>
                </a:solidFill>
              </a:rPr>
              <a:t>(if likely within 18 months)</a:t>
            </a:r>
          </a:p>
          <a:p>
            <a:pPr>
              <a:defRPr/>
            </a:pPr>
            <a:r>
              <a:rPr lang="en-GB" sz="2800" dirty="0" smtClean="0">
                <a:solidFill>
                  <a:schemeClr val="accent4"/>
                </a:solidFill>
              </a:rPr>
              <a:t>Transferable between Councils</a:t>
            </a:r>
          </a:p>
          <a:p>
            <a:pPr>
              <a:defRPr/>
            </a:pPr>
            <a:endParaRPr lang="en-GB" dirty="0" smtClean="0"/>
          </a:p>
          <a:p>
            <a:pPr marL="0" indent="0">
              <a:buFontTx/>
              <a:buNone/>
              <a:defRPr/>
            </a:pPr>
            <a:endParaRPr lang="en-GB" dirty="0"/>
          </a:p>
        </p:txBody>
      </p:sp>
    </p:spTree>
    <p:extLst>
      <p:ext uri="{BB962C8B-B14F-4D97-AF65-F5344CB8AC3E}">
        <p14:creationId xmlns:p14="http://schemas.microsoft.com/office/powerpoint/2010/main" val="114038016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txBox="1">
            <a:spLocks noChangeArrowheads="1"/>
          </p:cNvSpPr>
          <p:nvPr/>
        </p:nvSpPr>
        <p:spPr bwMode="auto">
          <a:xfrm>
            <a:off x="1511002" y="188640"/>
            <a:ext cx="622935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eaLnBrk="0" hangingPunct="0">
              <a:spcBef>
                <a:spcPct val="20000"/>
              </a:spcBef>
              <a:buChar char="•"/>
              <a:defRPr sz="2200">
                <a:solidFill>
                  <a:schemeClr val="tx1"/>
                </a:solidFill>
                <a:latin typeface="Arial" charset="0"/>
              </a:defRPr>
            </a:lvl1pPr>
            <a:lvl2pPr marL="742950" indent="-285750" eaLnBrk="0" hangingPunct="0">
              <a:spcBef>
                <a:spcPct val="20000"/>
              </a:spcBef>
              <a:buAutoNum type="arabicPeriod"/>
              <a:defRPr sz="2800">
                <a:solidFill>
                  <a:schemeClr val="tx1"/>
                </a:solidFill>
                <a:latin typeface="Arial" charset="0"/>
              </a:defRPr>
            </a:lvl2pPr>
            <a:lvl3pPr marL="1143000" indent="-228600" eaLnBrk="0" hangingPunct="0">
              <a:spcBef>
                <a:spcPct val="20000"/>
              </a:spcBef>
              <a:buFont typeface="Arial" charset="0"/>
              <a:buChar char="–"/>
              <a:defRPr sz="2400">
                <a:solidFill>
                  <a:schemeClr val="tx1"/>
                </a:solidFill>
                <a:latin typeface="Arial" charset="0"/>
              </a:defRPr>
            </a:lvl3pPr>
            <a:lvl4pPr marL="1600200" indent="-228600" eaLnBrk="0" hangingPunct="0">
              <a:spcBef>
                <a:spcPct val="20000"/>
              </a:spcBef>
              <a:buFont typeface="Arial" charset="0"/>
              <a:buChar char="–"/>
              <a:defRPr sz="1600">
                <a:solidFill>
                  <a:schemeClr val="tx1"/>
                </a:solidFill>
                <a:latin typeface="Arial" charset="0"/>
              </a:defRPr>
            </a:lvl4pPr>
            <a:lvl5pPr marL="2057400" indent="-228600" eaLnBrk="0" hangingPunct="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algn="ctr">
              <a:spcBef>
                <a:spcPct val="0"/>
              </a:spcBef>
              <a:buFontTx/>
              <a:buNone/>
            </a:pPr>
            <a:r>
              <a:rPr lang="en-GB" altLang="en-US" sz="3200" b="1" dirty="0" smtClean="0">
                <a:latin typeface="+mj-lt"/>
              </a:rPr>
              <a:t>Rates/pricing</a:t>
            </a:r>
            <a:endParaRPr lang="en-GB" altLang="en-US" sz="3200" b="1" dirty="0">
              <a:latin typeface="+mj-lt"/>
            </a:endParaRPr>
          </a:p>
        </p:txBody>
      </p:sp>
      <p:sp>
        <p:nvSpPr>
          <p:cNvPr id="2" name="TextBox 1"/>
          <p:cNvSpPr txBox="1"/>
          <p:nvPr/>
        </p:nvSpPr>
        <p:spPr>
          <a:xfrm>
            <a:off x="323527" y="980728"/>
            <a:ext cx="8496945" cy="5493812"/>
          </a:xfrm>
          <a:prstGeom prst="rect">
            <a:avLst/>
          </a:prstGeom>
          <a:noFill/>
        </p:spPr>
        <p:txBody>
          <a:bodyPr wrap="square" rtlCol="0">
            <a:spAutoFit/>
          </a:bodyPr>
          <a:lstStyle/>
          <a:p>
            <a:pPr marL="514350" indent="-514350">
              <a:buFont typeface="+mj-lt"/>
              <a:buAutoNum type="arabicPeriod"/>
            </a:pPr>
            <a:r>
              <a:rPr lang="en-GB" sz="2700" dirty="0" smtClean="0"/>
              <a:t>The allocation of an independent personal budget to meet someone's care needs will be based on ‘usual rates’ and this will count towards their care cap</a:t>
            </a:r>
          </a:p>
          <a:p>
            <a:pPr marL="514350" indent="-514350">
              <a:buFont typeface="+mj-lt"/>
              <a:buAutoNum type="arabicPeriod"/>
            </a:pPr>
            <a:endParaRPr lang="en-GB" sz="2700" dirty="0"/>
          </a:p>
          <a:p>
            <a:pPr marL="514350" indent="-514350">
              <a:buFont typeface="+mj-lt"/>
              <a:buAutoNum type="arabicPeriod"/>
            </a:pPr>
            <a:r>
              <a:rPr lang="en-GB" sz="2700" dirty="0"/>
              <a:t>Entitlement to ask for the LA to commission services on their behalf (at usual rates</a:t>
            </a:r>
            <a:r>
              <a:rPr lang="en-GB" sz="2700" dirty="0" smtClean="0"/>
              <a:t>)</a:t>
            </a:r>
          </a:p>
          <a:p>
            <a:pPr marL="514350" indent="-514350">
              <a:buFont typeface="+mj-lt"/>
              <a:buAutoNum type="arabicPeriod"/>
            </a:pPr>
            <a:endParaRPr lang="en-GB" sz="2700" dirty="0"/>
          </a:p>
          <a:p>
            <a:pPr marL="514350" indent="-514350">
              <a:buFont typeface="+mj-lt"/>
              <a:buAutoNum type="arabicPeriod"/>
            </a:pPr>
            <a:r>
              <a:rPr lang="en-GB" sz="2700" dirty="0" smtClean="0"/>
              <a:t>Transparent conversation with clients that we will only pay our ‘usual rate’ once the care cap is met and we inherit the cost – look to move</a:t>
            </a:r>
          </a:p>
          <a:p>
            <a:pPr marL="514350" indent="-514350">
              <a:buFont typeface="+mj-lt"/>
              <a:buAutoNum type="arabicPeriod"/>
            </a:pPr>
            <a:endParaRPr lang="en-GB" sz="2700" dirty="0"/>
          </a:p>
          <a:p>
            <a:pPr marL="514350" indent="-514350">
              <a:buFont typeface="+mj-lt"/>
              <a:buAutoNum type="arabicPeriod"/>
            </a:pPr>
            <a:endParaRPr lang="en-GB" sz="2700" dirty="0"/>
          </a:p>
        </p:txBody>
      </p:sp>
    </p:spTree>
    <p:extLst>
      <p:ext uri="{BB962C8B-B14F-4D97-AF65-F5344CB8AC3E}">
        <p14:creationId xmlns:p14="http://schemas.microsoft.com/office/powerpoint/2010/main" val="398876111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1"/>
          <p:cNvSpPr>
            <a:spLocks noGrp="1"/>
          </p:cNvSpPr>
          <p:nvPr>
            <p:ph type="title"/>
          </p:nvPr>
        </p:nvSpPr>
        <p:spPr>
          <a:xfrm>
            <a:off x="457200" y="127173"/>
            <a:ext cx="8229600" cy="1143000"/>
          </a:xfrm>
        </p:spPr>
        <p:txBody>
          <a:bodyPr/>
          <a:lstStyle/>
          <a:p>
            <a:pPr algn="ctr"/>
            <a:r>
              <a:rPr lang="en-GB" altLang="en-US" sz="3200" dirty="0" smtClean="0">
                <a:solidFill>
                  <a:schemeClr val="accent4"/>
                </a:solidFill>
              </a:rPr>
              <a:t>From April 2016</a:t>
            </a:r>
          </a:p>
        </p:txBody>
      </p:sp>
      <p:sp>
        <p:nvSpPr>
          <p:cNvPr id="3" name="Content Placeholder 2"/>
          <p:cNvSpPr>
            <a:spLocks noGrp="1"/>
          </p:cNvSpPr>
          <p:nvPr>
            <p:ph idx="1"/>
          </p:nvPr>
        </p:nvSpPr>
        <p:spPr>
          <a:xfrm>
            <a:off x="457200" y="1207293"/>
            <a:ext cx="8229600" cy="4525963"/>
          </a:xfrm>
        </p:spPr>
        <p:txBody>
          <a:bodyPr/>
          <a:lstStyle/>
          <a:p>
            <a:pPr marL="0" indent="0">
              <a:buFontTx/>
              <a:buNone/>
              <a:defRPr/>
            </a:pPr>
            <a:r>
              <a:rPr lang="en-GB" b="1" u="sng" dirty="0" smtClean="0">
                <a:solidFill>
                  <a:schemeClr val="accent4"/>
                </a:solidFill>
              </a:rPr>
              <a:t>Increased Capital limits </a:t>
            </a:r>
            <a:r>
              <a:rPr lang="en-GB" sz="2400" u="sng" dirty="0" smtClean="0">
                <a:solidFill>
                  <a:schemeClr val="accent4"/>
                </a:solidFill>
              </a:rPr>
              <a:t>(“</a:t>
            </a:r>
            <a:r>
              <a:rPr lang="en-GB" sz="2400" u="sng" dirty="0">
                <a:solidFill>
                  <a:schemeClr val="accent4"/>
                </a:solidFill>
              </a:rPr>
              <a:t>extended means test”)</a:t>
            </a:r>
          </a:p>
          <a:p>
            <a:pPr>
              <a:defRPr/>
            </a:pPr>
            <a:r>
              <a:rPr lang="en-GB" sz="3000" dirty="0" smtClean="0">
                <a:solidFill>
                  <a:schemeClr val="accent4"/>
                </a:solidFill>
              </a:rPr>
              <a:t>More people with care and support needs will be entitled to financial assistance from Councils</a:t>
            </a:r>
          </a:p>
          <a:p>
            <a:pPr>
              <a:defRPr/>
            </a:pPr>
            <a:r>
              <a:rPr lang="en-GB" sz="3000" dirty="0" smtClean="0">
                <a:solidFill>
                  <a:schemeClr val="accent4"/>
                </a:solidFill>
              </a:rPr>
              <a:t>Lower capital limit increases from £14,250 to </a:t>
            </a:r>
            <a:r>
              <a:rPr lang="en-GB" sz="3000" b="1" dirty="0" smtClean="0">
                <a:solidFill>
                  <a:schemeClr val="accent4"/>
                </a:solidFill>
              </a:rPr>
              <a:t>£17,000.</a:t>
            </a:r>
          </a:p>
          <a:p>
            <a:pPr>
              <a:defRPr/>
            </a:pPr>
            <a:r>
              <a:rPr lang="en-GB" sz="3000" dirty="0" smtClean="0">
                <a:solidFill>
                  <a:schemeClr val="accent4"/>
                </a:solidFill>
              </a:rPr>
              <a:t>Upper capital limit increases from £23,250 to </a:t>
            </a:r>
            <a:r>
              <a:rPr lang="en-GB" sz="3000" b="1" dirty="0" smtClean="0">
                <a:solidFill>
                  <a:schemeClr val="accent4"/>
                </a:solidFill>
              </a:rPr>
              <a:t>£27,000 or £118,000</a:t>
            </a:r>
            <a:r>
              <a:rPr lang="en-GB" sz="3000" dirty="0" smtClean="0">
                <a:solidFill>
                  <a:schemeClr val="accent4"/>
                </a:solidFill>
              </a:rPr>
              <a:t>…</a:t>
            </a:r>
            <a:endParaRPr lang="en-GB" b="1" dirty="0" smtClean="0">
              <a:solidFill>
                <a:schemeClr val="accent4"/>
              </a:solidFill>
            </a:endParaRPr>
          </a:p>
          <a:p>
            <a:pPr>
              <a:defRPr/>
            </a:pPr>
            <a:endParaRPr lang="en-GB" sz="2800" dirty="0"/>
          </a:p>
        </p:txBody>
      </p:sp>
    </p:spTree>
    <p:extLst>
      <p:ext uri="{BB962C8B-B14F-4D97-AF65-F5344CB8AC3E}">
        <p14:creationId xmlns:p14="http://schemas.microsoft.com/office/powerpoint/2010/main" val="126405210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1"/>
          <p:cNvSpPr>
            <a:spLocks noChangeArrowheads="1"/>
          </p:cNvSpPr>
          <p:nvPr/>
        </p:nvSpPr>
        <p:spPr bwMode="auto">
          <a:xfrm>
            <a:off x="6084888" y="5445125"/>
            <a:ext cx="2735262" cy="1079500"/>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spcBef>
                <a:spcPct val="20000"/>
              </a:spcBef>
              <a:buChar char="•"/>
              <a:defRPr sz="3200">
                <a:solidFill>
                  <a:srgbClr val="800080"/>
                </a:solidFill>
                <a:latin typeface="Trebuchet MS" pitchFamily="34" charset="0"/>
              </a:defRPr>
            </a:lvl1pPr>
            <a:lvl2pPr marL="742950" indent="-285750" eaLnBrk="0" hangingPunct="0">
              <a:spcBef>
                <a:spcPct val="20000"/>
              </a:spcBef>
              <a:buChar char="–"/>
              <a:defRPr sz="2800">
                <a:solidFill>
                  <a:srgbClr val="800080"/>
                </a:solidFill>
                <a:latin typeface="Trebuchet MS" pitchFamily="34" charset="0"/>
              </a:defRPr>
            </a:lvl2pPr>
            <a:lvl3pPr marL="1143000" indent="-228600" eaLnBrk="0" hangingPunct="0">
              <a:spcBef>
                <a:spcPct val="20000"/>
              </a:spcBef>
              <a:buChar char="•"/>
              <a:defRPr sz="2400">
                <a:solidFill>
                  <a:srgbClr val="800080"/>
                </a:solidFill>
                <a:latin typeface="Trebuchet MS" pitchFamily="34" charset="0"/>
              </a:defRPr>
            </a:lvl3pPr>
            <a:lvl4pPr marL="1600200" indent="-228600" eaLnBrk="0" hangingPunct="0">
              <a:spcBef>
                <a:spcPct val="20000"/>
              </a:spcBef>
              <a:buChar char="–"/>
              <a:defRPr sz="2000">
                <a:solidFill>
                  <a:srgbClr val="800080"/>
                </a:solidFill>
                <a:latin typeface="Trebuchet MS" pitchFamily="34" charset="0"/>
              </a:defRPr>
            </a:lvl4pPr>
            <a:lvl5pPr marL="2057400" indent="-228600" eaLnBrk="0" hangingPunct="0">
              <a:spcBef>
                <a:spcPct val="20000"/>
              </a:spcBef>
              <a:buChar char="»"/>
              <a:defRPr sz="2000">
                <a:solidFill>
                  <a:srgbClr val="800080"/>
                </a:solidFill>
                <a:latin typeface="Trebuchet MS" pitchFamily="34" charset="0"/>
              </a:defRPr>
            </a:lvl5pPr>
            <a:lvl6pPr marL="2514600" indent="-228600" eaLnBrk="0" fontAlgn="base" hangingPunct="0">
              <a:spcBef>
                <a:spcPct val="20000"/>
              </a:spcBef>
              <a:spcAft>
                <a:spcPct val="0"/>
              </a:spcAft>
              <a:buChar char="»"/>
              <a:defRPr sz="2000">
                <a:solidFill>
                  <a:srgbClr val="800080"/>
                </a:solidFill>
                <a:latin typeface="Trebuchet MS" pitchFamily="34" charset="0"/>
              </a:defRPr>
            </a:lvl6pPr>
            <a:lvl7pPr marL="2971800" indent="-228600" eaLnBrk="0" fontAlgn="base" hangingPunct="0">
              <a:spcBef>
                <a:spcPct val="20000"/>
              </a:spcBef>
              <a:spcAft>
                <a:spcPct val="0"/>
              </a:spcAft>
              <a:buChar char="»"/>
              <a:defRPr sz="2000">
                <a:solidFill>
                  <a:srgbClr val="800080"/>
                </a:solidFill>
                <a:latin typeface="Trebuchet MS" pitchFamily="34" charset="0"/>
              </a:defRPr>
            </a:lvl7pPr>
            <a:lvl8pPr marL="3429000" indent="-228600" eaLnBrk="0" fontAlgn="base" hangingPunct="0">
              <a:spcBef>
                <a:spcPct val="20000"/>
              </a:spcBef>
              <a:spcAft>
                <a:spcPct val="0"/>
              </a:spcAft>
              <a:buChar char="»"/>
              <a:defRPr sz="2000">
                <a:solidFill>
                  <a:srgbClr val="800080"/>
                </a:solidFill>
                <a:latin typeface="Trebuchet MS" pitchFamily="34" charset="0"/>
              </a:defRPr>
            </a:lvl8pPr>
            <a:lvl9pPr marL="3886200" indent="-228600" eaLnBrk="0" fontAlgn="base" hangingPunct="0">
              <a:spcBef>
                <a:spcPct val="20000"/>
              </a:spcBef>
              <a:spcAft>
                <a:spcPct val="0"/>
              </a:spcAft>
              <a:buChar char="»"/>
              <a:defRPr sz="2000">
                <a:solidFill>
                  <a:srgbClr val="800080"/>
                </a:solidFill>
                <a:latin typeface="Trebuchet MS" pitchFamily="34" charset="0"/>
              </a:defRPr>
            </a:lvl9pPr>
          </a:lstStyle>
          <a:p>
            <a:pPr eaLnBrk="1" hangingPunct="1">
              <a:spcBef>
                <a:spcPct val="0"/>
              </a:spcBef>
              <a:buFontTx/>
              <a:buNone/>
            </a:pPr>
            <a:endParaRPr lang="en-US" altLang="en-US" sz="1800">
              <a:solidFill>
                <a:schemeClr val="tx1"/>
              </a:solidFill>
              <a:latin typeface="Arial" pitchFamily="34" charset="0"/>
            </a:endParaRPr>
          </a:p>
        </p:txBody>
      </p:sp>
      <p:sp>
        <p:nvSpPr>
          <p:cNvPr id="83971" name="Title 1"/>
          <p:cNvSpPr>
            <a:spLocks noGrp="1"/>
          </p:cNvSpPr>
          <p:nvPr>
            <p:ph type="title"/>
          </p:nvPr>
        </p:nvSpPr>
        <p:spPr>
          <a:xfrm>
            <a:off x="518864" y="125760"/>
            <a:ext cx="8229600" cy="1143000"/>
          </a:xfrm>
        </p:spPr>
        <p:txBody>
          <a:bodyPr/>
          <a:lstStyle/>
          <a:p>
            <a:pPr algn="ctr"/>
            <a:r>
              <a:rPr lang="en-GB" altLang="en-US" sz="3200" dirty="0" smtClean="0">
                <a:solidFill>
                  <a:schemeClr val="accent4"/>
                </a:solidFill>
              </a:rPr>
              <a:t>From April 2016</a:t>
            </a:r>
          </a:p>
        </p:txBody>
      </p:sp>
      <p:sp>
        <p:nvSpPr>
          <p:cNvPr id="3" name="Content Placeholder 2"/>
          <p:cNvSpPr>
            <a:spLocks noGrp="1"/>
          </p:cNvSpPr>
          <p:nvPr>
            <p:ph idx="1"/>
          </p:nvPr>
        </p:nvSpPr>
        <p:spPr>
          <a:xfrm>
            <a:off x="446088" y="1135285"/>
            <a:ext cx="8229600" cy="4525963"/>
          </a:xfrm>
        </p:spPr>
        <p:txBody>
          <a:bodyPr/>
          <a:lstStyle/>
          <a:p>
            <a:pPr marL="0" indent="0">
              <a:buFontTx/>
              <a:buNone/>
              <a:defRPr/>
            </a:pPr>
            <a:r>
              <a:rPr lang="en-GB" b="1" u="sng" dirty="0" smtClean="0">
                <a:solidFill>
                  <a:schemeClr val="accent4"/>
                </a:solidFill>
              </a:rPr>
              <a:t>Upper Capital limit –</a:t>
            </a:r>
          </a:p>
          <a:p>
            <a:pPr marL="0" indent="0">
              <a:buFontTx/>
              <a:buNone/>
              <a:defRPr/>
            </a:pPr>
            <a:r>
              <a:rPr lang="en-GB" dirty="0" smtClean="0">
                <a:solidFill>
                  <a:schemeClr val="accent4"/>
                </a:solidFill>
              </a:rPr>
              <a:t>If you live at home (or in supported accommodation) your upper capital limit will be </a:t>
            </a:r>
            <a:r>
              <a:rPr lang="en-GB" b="1" dirty="0" smtClean="0">
                <a:solidFill>
                  <a:schemeClr val="accent4"/>
                </a:solidFill>
              </a:rPr>
              <a:t>£27,000</a:t>
            </a:r>
          </a:p>
          <a:p>
            <a:pPr>
              <a:defRPr/>
            </a:pPr>
            <a:r>
              <a:rPr lang="en-GB" dirty="0">
                <a:solidFill>
                  <a:schemeClr val="accent4"/>
                </a:solidFill>
              </a:rPr>
              <a:t>If you live permanently in a care home your upper capital limit will be </a:t>
            </a:r>
            <a:r>
              <a:rPr lang="en-GB" b="1" dirty="0">
                <a:solidFill>
                  <a:schemeClr val="accent4"/>
                </a:solidFill>
              </a:rPr>
              <a:t>£118,000 … UNLESS</a:t>
            </a:r>
            <a:r>
              <a:rPr lang="en-GB" dirty="0">
                <a:solidFill>
                  <a:schemeClr val="accent4"/>
                </a:solidFill>
              </a:rPr>
              <a:t> :</a:t>
            </a:r>
          </a:p>
          <a:p>
            <a:pPr lvl="1">
              <a:defRPr/>
            </a:pPr>
            <a:r>
              <a:rPr lang="en-GB" dirty="0">
                <a:solidFill>
                  <a:schemeClr val="accent4"/>
                </a:solidFill>
              </a:rPr>
              <a:t>You own a property which has been disregarded in your financial assessment. In which case your upper capital limit is £27,000</a:t>
            </a:r>
          </a:p>
          <a:p>
            <a:pPr marL="0" indent="0">
              <a:buFontTx/>
              <a:buNone/>
              <a:defRPr/>
            </a:pPr>
            <a:endParaRPr lang="en-GB" dirty="0" smtClean="0"/>
          </a:p>
          <a:p>
            <a:pPr marL="0" indent="0">
              <a:buFontTx/>
              <a:buNone/>
              <a:defRPr/>
            </a:pPr>
            <a:endParaRPr lang="en-GB" b="1" dirty="0" smtClean="0"/>
          </a:p>
          <a:p>
            <a:pPr>
              <a:defRPr/>
            </a:pPr>
            <a:endParaRPr lang="en-GB" sz="2800" dirty="0"/>
          </a:p>
        </p:txBody>
      </p:sp>
    </p:spTree>
    <p:extLst>
      <p:ext uri="{BB962C8B-B14F-4D97-AF65-F5344CB8AC3E}">
        <p14:creationId xmlns:p14="http://schemas.microsoft.com/office/powerpoint/2010/main" val="389861173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le 1"/>
          <p:cNvSpPr>
            <a:spLocks noGrp="1"/>
          </p:cNvSpPr>
          <p:nvPr>
            <p:ph type="title"/>
          </p:nvPr>
        </p:nvSpPr>
        <p:spPr>
          <a:xfrm>
            <a:off x="457200" y="44624"/>
            <a:ext cx="8229600" cy="1143000"/>
          </a:xfrm>
        </p:spPr>
        <p:txBody>
          <a:bodyPr/>
          <a:lstStyle/>
          <a:p>
            <a:pPr algn="ctr"/>
            <a:r>
              <a:rPr lang="en-GB" altLang="en-US" sz="3200" dirty="0" smtClean="0">
                <a:solidFill>
                  <a:schemeClr val="accent4"/>
                </a:solidFill>
              </a:rPr>
              <a:t>Timescales for April 2016</a:t>
            </a:r>
          </a:p>
        </p:txBody>
      </p:sp>
      <p:sp>
        <p:nvSpPr>
          <p:cNvPr id="84995" name="Content Placeholder 2"/>
          <p:cNvSpPr>
            <a:spLocks noGrp="1"/>
          </p:cNvSpPr>
          <p:nvPr>
            <p:ph idx="1"/>
          </p:nvPr>
        </p:nvSpPr>
        <p:spPr>
          <a:xfrm>
            <a:off x="457200" y="1268760"/>
            <a:ext cx="8229600" cy="4525963"/>
          </a:xfrm>
        </p:spPr>
        <p:txBody>
          <a:bodyPr/>
          <a:lstStyle/>
          <a:p>
            <a:r>
              <a:rPr lang="en-GB" altLang="en-US" dirty="0" smtClean="0">
                <a:solidFill>
                  <a:schemeClr val="accent4"/>
                </a:solidFill>
              </a:rPr>
              <a:t>Department of Health </a:t>
            </a:r>
            <a:r>
              <a:rPr lang="en-GB" altLang="en-US" b="1" dirty="0" smtClean="0">
                <a:solidFill>
                  <a:schemeClr val="accent4"/>
                </a:solidFill>
              </a:rPr>
              <a:t>public consultation </a:t>
            </a:r>
            <a:r>
              <a:rPr lang="en-GB" altLang="en-US" dirty="0" smtClean="0">
                <a:solidFill>
                  <a:schemeClr val="accent4"/>
                </a:solidFill>
              </a:rPr>
              <a:t>on delivering the 2016 reforms closed on 31</a:t>
            </a:r>
            <a:r>
              <a:rPr lang="en-GB" altLang="en-US" baseline="30000" dirty="0" smtClean="0">
                <a:solidFill>
                  <a:schemeClr val="accent4"/>
                </a:solidFill>
              </a:rPr>
              <a:t>st</a:t>
            </a:r>
            <a:r>
              <a:rPr lang="en-GB" altLang="en-US" dirty="0" smtClean="0">
                <a:solidFill>
                  <a:schemeClr val="accent4"/>
                </a:solidFill>
              </a:rPr>
              <a:t> March: </a:t>
            </a:r>
            <a:r>
              <a:rPr lang="en-GB" altLang="en-US" dirty="0" smtClean="0">
                <a:solidFill>
                  <a:schemeClr val="accent4"/>
                </a:solidFill>
                <a:hlinkClick r:id="rId3"/>
              </a:rPr>
              <a:t>http://careact2016.dh.gov.uk/</a:t>
            </a:r>
            <a:r>
              <a:rPr lang="en-GB" altLang="en-US" dirty="0" smtClean="0">
                <a:solidFill>
                  <a:schemeClr val="accent4"/>
                </a:solidFill>
              </a:rPr>
              <a:t> </a:t>
            </a:r>
          </a:p>
          <a:p>
            <a:r>
              <a:rPr lang="en-GB" altLang="en-US" b="1" dirty="0" smtClean="0">
                <a:solidFill>
                  <a:schemeClr val="accent4"/>
                </a:solidFill>
              </a:rPr>
              <a:t>Final </a:t>
            </a:r>
            <a:r>
              <a:rPr lang="en-GB" altLang="en-US" dirty="0" smtClean="0">
                <a:solidFill>
                  <a:schemeClr val="accent4"/>
                </a:solidFill>
              </a:rPr>
              <a:t>guidance and regulations expected </a:t>
            </a:r>
            <a:r>
              <a:rPr lang="en-GB" altLang="en-US" b="1" dirty="0" smtClean="0">
                <a:solidFill>
                  <a:schemeClr val="accent4"/>
                </a:solidFill>
              </a:rPr>
              <a:t>October 2015</a:t>
            </a:r>
          </a:p>
          <a:p>
            <a:r>
              <a:rPr lang="en-GB" altLang="en-US" sz="2800" dirty="0" smtClean="0">
                <a:solidFill>
                  <a:schemeClr val="accent4"/>
                </a:solidFill>
              </a:rPr>
              <a:t>Councils are expected to carry out </a:t>
            </a:r>
            <a:r>
              <a:rPr lang="en-GB" altLang="en-US" sz="2800" b="1" dirty="0" smtClean="0">
                <a:solidFill>
                  <a:schemeClr val="accent4"/>
                </a:solidFill>
              </a:rPr>
              <a:t>assessments</a:t>
            </a:r>
            <a:r>
              <a:rPr lang="en-GB" altLang="en-US" sz="2800" dirty="0" smtClean="0">
                <a:solidFill>
                  <a:schemeClr val="accent4"/>
                </a:solidFill>
              </a:rPr>
              <a:t> of need &amp; financial assessments</a:t>
            </a:r>
          </a:p>
          <a:p>
            <a:pPr marL="800100" lvl="2" indent="0">
              <a:buFontTx/>
              <a:buNone/>
            </a:pPr>
            <a:r>
              <a:rPr lang="en-GB" altLang="en-US" sz="2000" dirty="0" smtClean="0">
                <a:solidFill>
                  <a:schemeClr val="accent4"/>
                </a:solidFill>
              </a:rPr>
              <a:t> </a:t>
            </a:r>
            <a:r>
              <a:rPr lang="en-GB" altLang="en-US" sz="2800" b="1" dirty="0" smtClean="0">
                <a:solidFill>
                  <a:schemeClr val="accent4"/>
                </a:solidFill>
              </a:rPr>
              <a:t>ahead of April 16</a:t>
            </a:r>
          </a:p>
        </p:txBody>
      </p:sp>
    </p:spTree>
    <p:extLst>
      <p:ext uri="{BB962C8B-B14F-4D97-AF65-F5344CB8AC3E}">
        <p14:creationId xmlns:p14="http://schemas.microsoft.com/office/powerpoint/2010/main" val="357857772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170" name="Object 3"/>
          <p:cNvGraphicFramePr>
            <a:graphicFrameLocks noChangeAspect="1"/>
          </p:cNvGraphicFramePr>
          <p:nvPr/>
        </p:nvGraphicFramePr>
        <p:xfrm>
          <a:off x="762000" y="533400"/>
          <a:ext cx="6019800" cy="357188"/>
        </p:xfrm>
        <a:graphic>
          <a:graphicData uri="http://schemas.openxmlformats.org/presentationml/2006/ole">
            <mc:AlternateContent xmlns:mc="http://schemas.openxmlformats.org/markup-compatibility/2006">
              <mc:Choice xmlns:v="urn:schemas-microsoft-com:vml" Requires="v">
                <p:oleObj spid="_x0000_s2058" r:id="rId4" imgW="4654680" imgH="161583" progId="">
                  <p:embed/>
                </p:oleObj>
              </mc:Choice>
              <mc:Fallback>
                <p:oleObj r:id="rId4" imgW="4654680" imgH="161583"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 y="533400"/>
                        <a:ext cx="6019800" cy="3571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173" name="AutoShape 6"/>
          <p:cNvSpPr>
            <a:spLocks noGrp="1" noChangeArrowheads="1"/>
          </p:cNvSpPr>
          <p:nvPr>
            <p:ph type="ctrTitle"/>
          </p:nvPr>
        </p:nvSpPr>
        <p:spPr>
          <a:xfrm>
            <a:off x="0" y="14759"/>
            <a:ext cx="9144000" cy="1470025"/>
          </a:xfrm>
        </p:spPr>
        <p:txBody>
          <a:bodyPr/>
          <a:lstStyle/>
          <a:p>
            <a:pPr algn="ctr" eaLnBrk="1" hangingPunct="1"/>
            <a:r>
              <a:rPr lang="en-GB" altLang="en-US" sz="3200" b="1" dirty="0" smtClean="0">
                <a:solidFill>
                  <a:schemeClr val="tx1"/>
                </a:solidFill>
              </a:rPr>
              <a:t>Summary for providers – What could 2016 bring?</a:t>
            </a:r>
          </a:p>
        </p:txBody>
      </p:sp>
      <p:sp>
        <p:nvSpPr>
          <p:cNvPr id="7174" name="Content Placeholder 2"/>
          <p:cNvSpPr txBox="1">
            <a:spLocks/>
          </p:cNvSpPr>
          <p:nvPr/>
        </p:nvSpPr>
        <p:spPr bwMode="auto">
          <a:xfrm>
            <a:off x="230832" y="1412850"/>
            <a:ext cx="8913168" cy="381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defTabSz="914400"/>
            <a:r>
              <a:rPr lang="en-GB" altLang="en-US" dirty="0"/>
              <a:t>Extended financial support </a:t>
            </a:r>
            <a:r>
              <a:rPr lang="en-GB" altLang="en-US" dirty="0" smtClean="0"/>
              <a:t>due to the new </a:t>
            </a:r>
            <a:r>
              <a:rPr lang="en-GB" altLang="en-US" dirty="0"/>
              <a:t>charging framework</a:t>
            </a:r>
          </a:p>
          <a:p>
            <a:pPr defTabSz="914400"/>
            <a:r>
              <a:rPr lang="en-GB" altLang="en-US" dirty="0" smtClean="0"/>
              <a:t>Information &amp; advice around the increase to capital </a:t>
            </a:r>
            <a:r>
              <a:rPr lang="en-GB" altLang="en-US" dirty="0"/>
              <a:t>limits </a:t>
            </a:r>
            <a:r>
              <a:rPr lang="en-GB" altLang="en-US" dirty="0" smtClean="0"/>
              <a:t>&amp; care accounts</a:t>
            </a:r>
            <a:endParaRPr lang="en-GB" altLang="en-US" dirty="0"/>
          </a:p>
          <a:p>
            <a:pPr defTabSz="914400"/>
            <a:r>
              <a:rPr lang="en-GB" altLang="en-US" dirty="0" smtClean="0"/>
              <a:t>Support to manage care accounts</a:t>
            </a:r>
          </a:p>
          <a:p>
            <a:pPr defTabSz="914400"/>
            <a:r>
              <a:rPr lang="en-GB" altLang="en-US" dirty="0" smtClean="0"/>
              <a:t>Extension of support within the customers pathway</a:t>
            </a:r>
          </a:p>
        </p:txBody>
      </p:sp>
    </p:spTree>
    <p:extLst>
      <p:ext uri="{BB962C8B-B14F-4D97-AF65-F5344CB8AC3E}">
        <p14:creationId xmlns:p14="http://schemas.microsoft.com/office/powerpoint/2010/main" val="156346517"/>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AutoShape 6"/>
          <p:cNvSpPr>
            <a:spLocks noGrp="1" noChangeArrowheads="1"/>
          </p:cNvSpPr>
          <p:nvPr>
            <p:ph type="ctrTitle"/>
          </p:nvPr>
        </p:nvSpPr>
        <p:spPr>
          <a:xfrm>
            <a:off x="760040" y="-201265"/>
            <a:ext cx="7772400" cy="1470025"/>
          </a:xfrm>
        </p:spPr>
        <p:txBody>
          <a:bodyPr/>
          <a:lstStyle/>
          <a:p>
            <a:pPr algn="ctr" eaLnBrk="1" hangingPunct="1"/>
            <a:r>
              <a:rPr lang="en-GB" altLang="en-US" sz="3200" b="1" dirty="0" smtClean="0">
                <a:solidFill>
                  <a:schemeClr val="tx1"/>
                </a:solidFill>
              </a:rPr>
              <a:t>Tips for providers</a:t>
            </a:r>
          </a:p>
        </p:txBody>
      </p:sp>
      <p:sp>
        <p:nvSpPr>
          <p:cNvPr id="8197" name="Content Placeholder 2"/>
          <p:cNvSpPr txBox="1">
            <a:spLocks/>
          </p:cNvSpPr>
          <p:nvPr/>
        </p:nvSpPr>
        <p:spPr bwMode="auto">
          <a:xfrm>
            <a:off x="467544" y="1340842"/>
            <a:ext cx="8229600" cy="381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14350" indent="-51435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defTabSz="914400">
              <a:buFont typeface="Calibri" pitchFamily="34" charset="0"/>
              <a:buAutoNum type="arabicPeriod"/>
            </a:pPr>
            <a:r>
              <a:rPr lang="en-GB" altLang="en-US" sz="2400" dirty="0" smtClean="0"/>
              <a:t>Consider the Care </a:t>
            </a:r>
            <a:r>
              <a:rPr lang="en-GB" altLang="en-US" sz="2400" dirty="0"/>
              <a:t>Act and its implications for </a:t>
            </a:r>
            <a:r>
              <a:rPr lang="en-GB" altLang="en-US" sz="2400" dirty="0" smtClean="0"/>
              <a:t>you as a business</a:t>
            </a:r>
            <a:endParaRPr lang="en-GB" altLang="en-US" sz="2400" dirty="0"/>
          </a:p>
          <a:p>
            <a:pPr defTabSz="914400">
              <a:buFont typeface="Calibri" pitchFamily="34" charset="0"/>
              <a:buAutoNum type="arabicPeriod"/>
            </a:pPr>
            <a:r>
              <a:rPr lang="en-GB" altLang="en-US" sz="2400" dirty="0" smtClean="0"/>
              <a:t>Make best use of the national materials</a:t>
            </a:r>
          </a:p>
          <a:p>
            <a:pPr defTabSz="914400">
              <a:buFont typeface="Calibri" pitchFamily="34" charset="0"/>
              <a:buAutoNum type="arabicPeriod"/>
            </a:pPr>
            <a:r>
              <a:rPr lang="en-GB" altLang="en-US" sz="2400" dirty="0" smtClean="0"/>
              <a:t>Continued engagement with us around Market </a:t>
            </a:r>
            <a:r>
              <a:rPr lang="en-GB" altLang="en-US" sz="2400" dirty="0"/>
              <a:t>Shaping and the other consequences of the </a:t>
            </a:r>
            <a:r>
              <a:rPr lang="en-GB" altLang="en-US" sz="2400" dirty="0" smtClean="0"/>
              <a:t>Act</a:t>
            </a:r>
          </a:p>
          <a:p>
            <a:pPr defTabSz="914400">
              <a:buFont typeface="Calibri" pitchFamily="34" charset="0"/>
              <a:buAutoNum type="arabicPeriod"/>
            </a:pPr>
            <a:r>
              <a:rPr lang="en-GB" altLang="en-US" sz="2400" dirty="0" smtClean="0"/>
              <a:t>Consider the implication of the Act on rates, business model, marketing </a:t>
            </a:r>
            <a:r>
              <a:rPr lang="en-GB" altLang="en-US" sz="2400" dirty="0" err="1" smtClean="0"/>
              <a:t>etc</a:t>
            </a:r>
            <a:endParaRPr lang="en-GB" altLang="en-US" sz="2400" dirty="0"/>
          </a:p>
          <a:p>
            <a:pPr defTabSz="914400">
              <a:buFont typeface="Calibri" pitchFamily="34" charset="0"/>
              <a:buAutoNum type="arabicPeriod"/>
            </a:pPr>
            <a:r>
              <a:rPr lang="en-GB" altLang="en-US" sz="2400" dirty="0" smtClean="0"/>
              <a:t>Work with us to play a </a:t>
            </a:r>
            <a:r>
              <a:rPr lang="en-GB" altLang="en-US" sz="2400" dirty="0"/>
              <a:t>full role in the implementation of the </a:t>
            </a:r>
            <a:r>
              <a:rPr lang="en-GB" altLang="en-US" sz="2400" dirty="0" smtClean="0"/>
              <a:t>Act</a:t>
            </a:r>
            <a:endParaRPr lang="en-GB" altLang="en-US" sz="2400" dirty="0"/>
          </a:p>
        </p:txBody>
      </p:sp>
    </p:spTree>
    <p:extLst>
      <p:ext uri="{BB962C8B-B14F-4D97-AF65-F5344CB8AC3E}">
        <p14:creationId xmlns:p14="http://schemas.microsoft.com/office/powerpoint/2010/main" val="2521084734"/>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146" name="Object 3"/>
          <p:cNvGraphicFramePr>
            <a:graphicFrameLocks noChangeAspect="1"/>
          </p:cNvGraphicFramePr>
          <p:nvPr/>
        </p:nvGraphicFramePr>
        <p:xfrm>
          <a:off x="762000" y="533400"/>
          <a:ext cx="6019800" cy="357188"/>
        </p:xfrm>
        <a:graphic>
          <a:graphicData uri="http://schemas.openxmlformats.org/presentationml/2006/ole">
            <mc:AlternateContent xmlns:mc="http://schemas.openxmlformats.org/markup-compatibility/2006">
              <mc:Choice xmlns:v="urn:schemas-microsoft-com:vml" Requires="v">
                <p:oleObj spid="_x0000_s5128" r:id="rId4" imgW="4654680" imgH="161583" progId="">
                  <p:embed/>
                </p:oleObj>
              </mc:Choice>
              <mc:Fallback>
                <p:oleObj r:id="rId4" imgW="4654680" imgH="161583"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 y="533400"/>
                        <a:ext cx="6019800" cy="3571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149" name="AutoShape 6"/>
          <p:cNvSpPr>
            <a:spLocks noGrp="1" noChangeArrowheads="1"/>
          </p:cNvSpPr>
          <p:nvPr>
            <p:ph type="ctrTitle"/>
          </p:nvPr>
        </p:nvSpPr>
        <p:spPr>
          <a:xfrm>
            <a:off x="35496" y="-171400"/>
            <a:ext cx="9108504" cy="1470025"/>
          </a:xfrm>
        </p:spPr>
        <p:txBody>
          <a:bodyPr/>
          <a:lstStyle/>
          <a:p>
            <a:pPr algn="ctr" eaLnBrk="1" hangingPunct="1"/>
            <a:r>
              <a:rPr lang="en-GB" altLang="en-US" sz="3200" dirty="0" smtClean="0">
                <a:solidFill>
                  <a:schemeClr val="tx1"/>
                </a:solidFill>
              </a:rPr>
              <a:t>Useful links</a:t>
            </a:r>
            <a:endParaRPr lang="en-GB" altLang="en-US" sz="3200" b="1" dirty="0" smtClean="0">
              <a:solidFill>
                <a:schemeClr val="tx1"/>
              </a:solidFill>
            </a:endParaRPr>
          </a:p>
        </p:txBody>
      </p:sp>
      <p:sp>
        <p:nvSpPr>
          <p:cNvPr id="6150" name="Content Placeholder 2"/>
          <p:cNvSpPr txBox="1">
            <a:spLocks/>
          </p:cNvSpPr>
          <p:nvPr/>
        </p:nvSpPr>
        <p:spPr bwMode="auto">
          <a:xfrm>
            <a:off x="179512" y="1196826"/>
            <a:ext cx="8784976" cy="5112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285750" lvl="1" indent="0" algn="ctr">
              <a:buNone/>
            </a:pPr>
            <a:r>
              <a:rPr lang="en-GB" altLang="en-US" dirty="0" smtClean="0">
                <a:solidFill>
                  <a:schemeClr val="accent2"/>
                </a:solidFill>
                <a:hlinkClick r:id="rId6"/>
              </a:rPr>
              <a:t>www.reading.gov.uk/careact</a:t>
            </a:r>
            <a:endParaRPr lang="en-GB" altLang="en-US" dirty="0" smtClean="0">
              <a:solidFill>
                <a:schemeClr val="accent2"/>
              </a:solidFill>
            </a:endParaRPr>
          </a:p>
          <a:p>
            <a:pPr marL="285750" lvl="1" indent="0" algn="ctr">
              <a:buNone/>
            </a:pPr>
            <a:endParaRPr lang="en-GB" altLang="en-US" dirty="0">
              <a:solidFill>
                <a:schemeClr val="accent2"/>
              </a:solidFill>
            </a:endParaRPr>
          </a:p>
          <a:p>
            <a:pPr marL="285750" lvl="1" indent="0" algn="ctr">
              <a:buNone/>
            </a:pPr>
            <a:r>
              <a:rPr lang="en-GB" altLang="en-US" dirty="0" smtClean="0">
                <a:solidFill>
                  <a:schemeClr val="accent2"/>
                </a:solidFill>
                <a:hlinkClick r:id="rId7"/>
              </a:rPr>
              <a:t>www.reading.gov.uk/marketpositionstatement</a:t>
            </a:r>
            <a:endParaRPr lang="en-GB" altLang="en-US" dirty="0" smtClean="0">
              <a:solidFill>
                <a:schemeClr val="accent2"/>
              </a:solidFill>
            </a:endParaRPr>
          </a:p>
          <a:p>
            <a:pPr marL="285750" lvl="1" indent="0" algn="ctr">
              <a:buNone/>
            </a:pPr>
            <a:endParaRPr lang="en-GB" altLang="en-US" dirty="0" smtClean="0">
              <a:solidFill>
                <a:schemeClr val="accent2"/>
              </a:solidFill>
            </a:endParaRPr>
          </a:p>
          <a:p>
            <a:pPr marL="285750" lvl="1" indent="0" algn="ctr">
              <a:buNone/>
            </a:pPr>
            <a:r>
              <a:rPr lang="en-GB" altLang="en-US" dirty="0" smtClean="0">
                <a:solidFill>
                  <a:schemeClr val="accent2"/>
                </a:solidFill>
                <a:hlinkClick r:id="rId8"/>
              </a:rPr>
              <a:t>www.reading.gov.uk/ascleaflets</a:t>
            </a:r>
            <a:endParaRPr lang="en-GB" altLang="en-US" dirty="0" smtClean="0">
              <a:solidFill>
                <a:schemeClr val="accent2"/>
              </a:solidFill>
            </a:endParaRPr>
          </a:p>
          <a:p>
            <a:pPr marL="285750" lvl="1" indent="0" algn="ctr">
              <a:buNone/>
            </a:pPr>
            <a:endParaRPr lang="en-GB" altLang="en-US" dirty="0">
              <a:solidFill>
                <a:schemeClr val="accent2"/>
              </a:solidFill>
            </a:endParaRPr>
          </a:p>
          <a:p>
            <a:pPr marL="285750" lvl="1" indent="0" algn="ctr">
              <a:buNone/>
            </a:pPr>
            <a:r>
              <a:rPr lang="en-GB" altLang="en-US" dirty="0" smtClean="0">
                <a:solidFill>
                  <a:schemeClr val="accent2"/>
                </a:solidFill>
                <a:hlinkClick r:id="rId9"/>
              </a:rPr>
              <a:t>www.reading.gov.uk/servicesguide</a:t>
            </a:r>
            <a:endParaRPr lang="en-GB" altLang="en-US" dirty="0" smtClean="0">
              <a:solidFill>
                <a:schemeClr val="accent2"/>
              </a:solidFill>
            </a:endParaRPr>
          </a:p>
          <a:p>
            <a:pPr marL="285750" lvl="1" indent="0">
              <a:buNone/>
            </a:pPr>
            <a:endParaRPr lang="en-GB" altLang="en-US" dirty="0"/>
          </a:p>
        </p:txBody>
      </p:sp>
    </p:spTree>
    <p:extLst>
      <p:ext uri="{BB962C8B-B14F-4D97-AF65-F5344CB8AC3E}">
        <p14:creationId xmlns:p14="http://schemas.microsoft.com/office/powerpoint/2010/main" val="631515607"/>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146" name="Object 3"/>
          <p:cNvGraphicFramePr>
            <a:graphicFrameLocks noChangeAspect="1"/>
          </p:cNvGraphicFramePr>
          <p:nvPr/>
        </p:nvGraphicFramePr>
        <p:xfrm>
          <a:off x="762000" y="533400"/>
          <a:ext cx="6019800" cy="357188"/>
        </p:xfrm>
        <a:graphic>
          <a:graphicData uri="http://schemas.openxmlformats.org/presentationml/2006/ole">
            <mc:AlternateContent xmlns:mc="http://schemas.openxmlformats.org/markup-compatibility/2006">
              <mc:Choice xmlns:v="urn:schemas-microsoft-com:vml" Requires="v">
                <p:oleObj spid="_x0000_s6148" r:id="rId4" imgW="4654680" imgH="161583" progId="">
                  <p:embed/>
                </p:oleObj>
              </mc:Choice>
              <mc:Fallback>
                <p:oleObj r:id="rId4" imgW="4654680" imgH="161583"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 y="533400"/>
                        <a:ext cx="6019800" cy="3571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149" name="AutoShape 6"/>
          <p:cNvSpPr>
            <a:spLocks noGrp="1" noChangeArrowheads="1"/>
          </p:cNvSpPr>
          <p:nvPr>
            <p:ph type="ctrTitle"/>
          </p:nvPr>
        </p:nvSpPr>
        <p:spPr>
          <a:xfrm>
            <a:off x="35496" y="116632"/>
            <a:ext cx="9108504" cy="1152128"/>
          </a:xfrm>
        </p:spPr>
        <p:txBody>
          <a:bodyPr/>
          <a:lstStyle/>
          <a:p>
            <a:pPr algn="ctr" eaLnBrk="1" hangingPunct="1"/>
            <a:r>
              <a:rPr lang="en-GB" altLang="en-US" sz="3200" dirty="0" smtClean="0">
                <a:solidFill>
                  <a:schemeClr val="tx1"/>
                </a:solidFill>
              </a:rPr>
              <a:t>Questions?</a:t>
            </a:r>
            <a:endParaRPr lang="en-GB" altLang="en-US" sz="3200" b="1" dirty="0" smtClean="0">
              <a:solidFill>
                <a:schemeClr val="tx1"/>
              </a:solidFill>
            </a:endParaRPr>
          </a:p>
        </p:txBody>
      </p:sp>
      <p:sp>
        <p:nvSpPr>
          <p:cNvPr id="6150" name="Content Placeholder 2"/>
          <p:cNvSpPr txBox="1">
            <a:spLocks/>
          </p:cNvSpPr>
          <p:nvPr/>
        </p:nvSpPr>
        <p:spPr bwMode="auto">
          <a:xfrm>
            <a:off x="149786" y="1196826"/>
            <a:ext cx="8784976" cy="5112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285750" lvl="1" indent="0">
              <a:buNone/>
            </a:pPr>
            <a:endParaRPr lang="en-GB" altLang="en-US" dirty="0" smtClean="0"/>
          </a:p>
          <a:p>
            <a:pPr marL="285750" lvl="1" indent="0">
              <a:buNone/>
            </a:pPr>
            <a:endParaRPr lang="en-GB" altLang="en-US" dirty="0"/>
          </a:p>
          <a:p>
            <a:pPr marL="285750" lvl="1" indent="0" algn="ctr">
              <a:buNone/>
            </a:pPr>
            <a:r>
              <a:rPr lang="en-GB" altLang="en-US" b="1" dirty="0" smtClean="0"/>
              <a:t>Emily Hodges </a:t>
            </a:r>
          </a:p>
          <a:p>
            <a:pPr marL="285750" lvl="1" indent="0" algn="ctr">
              <a:buNone/>
            </a:pPr>
            <a:r>
              <a:rPr lang="en-GB" altLang="en-US" b="1" dirty="0" smtClean="0">
                <a:hlinkClick r:id="rId6"/>
              </a:rPr>
              <a:t>emily.hodges@reading.gov.uk</a:t>
            </a:r>
            <a:endParaRPr lang="en-GB" altLang="en-US" b="1" dirty="0" smtClean="0"/>
          </a:p>
          <a:p>
            <a:pPr marL="285750" lvl="1" indent="0" algn="ctr">
              <a:buNone/>
            </a:pPr>
            <a:endParaRPr lang="en-GB" altLang="en-US" b="1" dirty="0"/>
          </a:p>
          <a:p>
            <a:pPr marL="285750" lvl="1" indent="0" algn="ctr">
              <a:buNone/>
            </a:pPr>
            <a:r>
              <a:rPr lang="en-GB" altLang="en-US" b="1" dirty="0" smtClean="0"/>
              <a:t>Louise Palmer</a:t>
            </a:r>
          </a:p>
          <a:p>
            <a:pPr marL="285750" lvl="1" indent="0" algn="ctr">
              <a:buNone/>
            </a:pPr>
            <a:r>
              <a:rPr lang="en-GB" altLang="en-US" b="1" dirty="0" smtClean="0">
                <a:hlinkClick r:id="rId7"/>
              </a:rPr>
              <a:t>Louise.palmer@reading.gov.uk</a:t>
            </a:r>
            <a:endParaRPr lang="en-GB" altLang="en-US" b="1" dirty="0" smtClean="0"/>
          </a:p>
          <a:p>
            <a:pPr marL="285750" lvl="1" indent="0" algn="ctr">
              <a:buNone/>
            </a:pPr>
            <a:endParaRPr lang="en-GB" altLang="en-US" b="1" dirty="0" smtClean="0"/>
          </a:p>
          <a:p>
            <a:pPr marL="285750" lvl="1" indent="0">
              <a:buNone/>
            </a:pPr>
            <a:endParaRPr lang="en-GB" altLang="en-US" dirty="0"/>
          </a:p>
        </p:txBody>
      </p:sp>
    </p:spTree>
    <p:extLst>
      <p:ext uri="{BB962C8B-B14F-4D97-AF65-F5344CB8AC3E}">
        <p14:creationId xmlns:p14="http://schemas.microsoft.com/office/powerpoint/2010/main" val="3171929840"/>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altLang="en-US"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altLang="en-US" sz="1800" b="1"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altLang="en-US"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altLang="en-US" sz="1800" b="1"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altLang="en-US"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altLang="en-US" sz="1800" b="1"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1763</TotalTime>
  <Words>2357</Words>
  <Application>Microsoft Office PowerPoint</Application>
  <PresentationFormat>On-screen Show (4:3)</PresentationFormat>
  <Paragraphs>269</Paragraphs>
  <Slides>25</Slides>
  <Notes>25</Notes>
  <HiddenSlides>0</HiddenSlides>
  <MMClips>0</MMClips>
  <ScaleCrop>false</ScaleCrop>
  <HeadingPairs>
    <vt:vector size="6" baseType="variant">
      <vt:variant>
        <vt:lpstr>Theme</vt:lpstr>
      </vt:variant>
      <vt:variant>
        <vt:i4>3</vt:i4>
      </vt:variant>
      <vt:variant>
        <vt:lpstr>Embedded OLE Servers</vt:lpstr>
      </vt:variant>
      <vt:variant>
        <vt:i4>0</vt:i4>
      </vt:variant>
      <vt:variant>
        <vt:lpstr>Slide Titles</vt:lpstr>
      </vt:variant>
      <vt:variant>
        <vt:i4>25</vt:i4>
      </vt:variant>
    </vt:vector>
  </HeadingPairs>
  <TitlesOfParts>
    <vt:vector size="28" baseType="lpstr">
      <vt:lpstr>Default Design</vt:lpstr>
      <vt:lpstr>1_Default Design</vt:lpstr>
      <vt:lpstr>2_Default Design</vt:lpstr>
      <vt:lpstr>The Care Act in Reading</vt:lpstr>
      <vt:lpstr>PowerPoint Presentation</vt:lpstr>
      <vt:lpstr>What does the Care Act do 2015-2016?</vt:lpstr>
      <vt:lpstr>PowerPoint Presentation</vt:lpstr>
      <vt:lpstr>Whole System Implications/Risks</vt:lpstr>
      <vt:lpstr>The Care Act in Reading…</vt:lpstr>
      <vt:lpstr>PowerPoint Presentation</vt:lpstr>
      <vt:lpstr>The Care Act in Reading…</vt:lpstr>
      <vt:lpstr>PowerPoint Presentation</vt:lpstr>
      <vt:lpstr>The Care Act in Reading</vt:lpstr>
      <vt:lpstr>Summary for Providers – Opportunities 2015</vt:lpstr>
      <vt:lpstr>Changes from April 2016</vt:lpstr>
      <vt:lpstr>From April 2016</vt:lpstr>
      <vt:lpstr>From April 2016</vt:lpstr>
      <vt:lpstr>From April 2016</vt:lpstr>
      <vt:lpstr>From April 2016</vt:lpstr>
      <vt:lpstr>From April 2016</vt:lpstr>
      <vt:lpstr>PowerPoint Presentation</vt:lpstr>
      <vt:lpstr>From April 2016</vt:lpstr>
      <vt:lpstr>From April 2016</vt:lpstr>
      <vt:lpstr>Timescales for April 2016</vt:lpstr>
      <vt:lpstr>Summary for providers – What could 2016 bring?</vt:lpstr>
      <vt:lpstr>Tips for providers</vt:lpstr>
      <vt:lpstr>Useful links</vt:lpstr>
      <vt:lpstr>Questions?</vt:lpstr>
    </vt:vector>
  </TitlesOfParts>
  <Company>Reading Borough Council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Care Bill Briefing SOMM – May 2014</dc:title>
  <dc:creator>Wise, Melissa</dc:creator>
  <cp:lastModifiedBy>Peter</cp:lastModifiedBy>
  <cp:revision>58</cp:revision>
  <cp:lastPrinted>2015-04-23T08:06:01Z</cp:lastPrinted>
  <dcterms:created xsi:type="dcterms:W3CDTF">2014-05-20T11:19:34Z</dcterms:created>
  <dcterms:modified xsi:type="dcterms:W3CDTF">2015-04-24T14:19:04Z</dcterms:modified>
</cp:coreProperties>
</file>